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41" r:id="rId5"/>
    <p:sldMasterId id="2147483726" r:id="rId6"/>
  </p:sldMasterIdLst>
  <p:notesMasterIdLst>
    <p:notesMasterId r:id="rId47"/>
  </p:notesMasterIdLst>
  <p:sldIdLst>
    <p:sldId id="299" r:id="rId7"/>
    <p:sldId id="395" r:id="rId8"/>
    <p:sldId id="314" r:id="rId9"/>
    <p:sldId id="385" r:id="rId10"/>
    <p:sldId id="311" r:id="rId11"/>
    <p:sldId id="312" r:id="rId12"/>
    <p:sldId id="315" r:id="rId13"/>
    <p:sldId id="313" r:id="rId14"/>
    <p:sldId id="304" r:id="rId15"/>
    <p:sldId id="316" r:id="rId16"/>
    <p:sldId id="317" r:id="rId17"/>
    <p:sldId id="318" r:id="rId18"/>
    <p:sldId id="320" r:id="rId19"/>
    <p:sldId id="268" r:id="rId20"/>
    <p:sldId id="382" r:id="rId21"/>
    <p:sldId id="388" r:id="rId22"/>
    <p:sldId id="383" r:id="rId23"/>
    <p:sldId id="356" r:id="rId24"/>
    <p:sldId id="357" r:id="rId25"/>
    <p:sldId id="366" r:id="rId26"/>
    <p:sldId id="367" r:id="rId27"/>
    <p:sldId id="368" r:id="rId28"/>
    <p:sldId id="369" r:id="rId29"/>
    <p:sldId id="358" r:id="rId30"/>
    <p:sldId id="370" r:id="rId31"/>
    <p:sldId id="372" r:id="rId32"/>
    <p:sldId id="389" r:id="rId33"/>
    <p:sldId id="390" r:id="rId34"/>
    <p:sldId id="371" r:id="rId35"/>
    <p:sldId id="392" r:id="rId36"/>
    <p:sldId id="376" r:id="rId37"/>
    <p:sldId id="386" r:id="rId38"/>
    <p:sldId id="377" r:id="rId39"/>
    <p:sldId id="391" r:id="rId40"/>
    <p:sldId id="387" r:id="rId41"/>
    <p:sldId id="378" r:id="rId42"/>
    <p:sldId id="393" r:id="rId43"/>
    <p:sldId id="394" r:id="rId44"/>
    <p:sldId id="381" r:id="rId45"/>
    <p:sldId id="303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44" userDrawn="1">
          <p15:clr>
            <a:srgbClr val="A4A3A4"/>
          </p15:clr>
        </p15:guide>
        <p15:guide id="2" orient="horz" pos="218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567B"/>
    <a:srgbClr val="002C76"/>
    <a:srgbClr val="003DA5"/>
    <a:srgbClr val="002D72"/>
    <a:srgbClr val="000000"/>
    <a:srgbClr val="724324"/>
    <a:srgbClr val="785135"/>
    <a:srgbClr val="FFCB0B"/>
    <a:srgbClr val="0C6C55"/>
    <a:srgbClr val="8C8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73D70F-B5D0-450D-933B-5F4DC3CBBDF3}" v="1" dt="2026-01-12T20:30:24.530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8562" autoAdjust="0"/>
  </p:normalViewPr>
  <p:slideViewPr>
    <p:cSldViewPr snapToGrid="0">
      <p:cViewPr varScale="1">
        <p:scale>
          <a:sx n="87" d="100"/>
          <a:sy n="87" d="100"/>
        </p:scale>
        <p:origin x="2340" y="78"/>
      </p:cViewPr>
      <p:guideLst>
        <p:guide pos="144"/>
        <p:guide orient="horz" pos="21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ch, Carl - FPAC-NRCS, WV" userId="S::carl.koch@usda.gov::8f9ea627-f344-4264-ba95-70db19643af5" providerId="AD" clId="Web-{7773D70F-B5D0-450D-933B-5F4DC3CBBDF3}"/>
    <pc:docChg chg="modSld">
      <pc:chgData name="Koch, Carl - FPAC-NRCS, WV" userId="S::carl.koch@usda.gov::8f9ea627-f344-4264-ba95-70db19643af5" providerId="AD" clId="Web-{7773D70F-B5D0-450D-933B-5F4DC3CBBDF3}" dt="2026-01-12T20:30:24.530" v="0" actId="20577"/>
      <pc:docMkLst>
        <pc:docMk/>
      </pc:docMkLst>
      <pc:sldChg chg="modSp">
        <pc:chgData name="Koch, Carl - FPAC-NRCS, WV" userId="S::carl.koch@usda.gov::8f9ea627-f344-4264-ba95-70db19643af5" providerId="AD" clId="Web-{7773D70F-B5D0-450D-933B-5F4DC3CBBDF3}" dt="2026-01-12T20:30:24.530" v="0" actId="20577"/>
        <pc:sldMkLst>
          <pc:docMk/>
          <pc:sldMk cId="2514945278" sldId="299"/>
        </pc:sldMkLst>
        <pc:spChg chg="mod">
          <ac:chgData name="Koch, Carl - FPAC-NRCS, WV" userId="S::carl.koch@usda.gov::8f9ea627-f344-4264-ba95-70db19643af5" providerId="AD" clId="Web-{7773D70F-B5D0-450D-933B-5F4DC3CBBDF3}" dt="2026-01-12T20:30:24.530" v="0" actId="20577"/>
          <ac:spMkLst>
            <pc:docMk/>
            <pc:sldMk cId="2514945278" sldId="299"/>
            <ac:spMk id="2" creationId="{04AEA7F9-9E76-F107-39FE-6357012CA59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F60EC-E68F-4179-B210-C7A0BEC118CB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BD091-4092-4F28-8EE7-CA2A94FFB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87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58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51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88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7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59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520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605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597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88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00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511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603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663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23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21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167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39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15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1. Water cycling in forestland ecosystems: </a:t>
            </a:r>
            <a:r>
              <a:rPr lang="en-US" sz="1200" dirty="0">
                <a:solidFill>
                  <a:schemeClr val="bg1"/>
                </a:solidFill>
              </a:rPr>
              <a:t>Forest hydrology in relation to forest soil health.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72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73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6BD091-4092-4F28-8EE7-CA2A94FFB26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05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255713"/>
            <a:ext cx="4524375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271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8" y="1255714"/>
            <a:ext cx="2153952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284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89B2D9-B0F5-4CEB-8BA0-950F9B84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D9A527-BAED-61BF-6E91-7A7A549C0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7197" y="1685125"/>
            <a:ext cx="4121512" cy="1810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6262340B-7AE3-4D09-8B54-07D54060CA4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6573" y="5592249"/>
            <a:ext cx="8437100" cy="4756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025" b="1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Authors/Presenters &amp; Contact Info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1BCA4-5C99-EBD8-7103-8D4C1F755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E39C93-B6EE-6B71-BB86-1FC60136B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76408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CF100-FD2E-9401-326F-4CA7DF795A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92F865-2E73-866D-DAC0-511F7ED34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2850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42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82093" y="914400"/>
            <a:ext cx="1733309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60155-703B-836F-6108-5BC2E11B03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719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82093" y="914399"/>
            <a:ext cx="1733309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3615164"/>
            <a:ext cx="1733309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3" y="3615164"/>
            <a:ext cx="1733309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25A6-7B98-FADE-D434-B6A2DB8AD5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77190" y="1627632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554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1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0" y="914402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2717079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82090" y="2713661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4523170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82090" y="4524877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B9254-8570-FDC7-4F0A-578AD5E8027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2415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2A1C92-BED5-4889-350B-664F5E52DD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" y="832105"/>
            <a:ext cx="7886700" cy="6290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B27EC78-0DDB-B2DE-0DC4-8DABA1A1D2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7190" y="1627632"/>
            <a:ext cx="8538210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642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499098EA-6AF8-6832-2A05-891F678E3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Header </a:t>
            </a:r>
          </a:p>
        </p:txBody>
      </p:sp>
    </p:spTree>
    <p:extLst>
      <p:ext uri="{BB962C8B-B14F-4D97-AF65-F5344CB8AC3E}">
        <p14:creationId xmlns:p14="http://schemas.microsoft.com/office/powerpoint/2010/main" val="371705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960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0"/>
            <a:ext cx="9142857" cy="480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350" dirty="0"/>
              <a:t>Module 4: Water &amp; Nutrient Cycling in Forestland Soils</a:t>
            </a:r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6273228"/>
            <a:ext cx="9142857" cy="58477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6234545" y="6287081"/>
            <a:ext cx="2676347" cy="4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Soil Health Division </a:t>
            </a:r>
            <a:r>
              <a:rPr lang="en-US" sz="1050" b="1" spc="8" baseline="0" dirty="0">
                <a:solidFill>
                  <a:srgbClr val="FFCB0B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lang="en-US" sz="1050" b="1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nrcs.usda.gov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75" b="1" kern="1200" spc="225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SCIENCE &amp; TECHNOLOGY</a:t>
            </a:r>
            <a:endParaRPr lang="en-US" sz="975" b="1" dirty="0">
              <a:solidFill>
                <a:schemeClr val="bg1"/>
              </a:solidFill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USDA Natural Resources Conservation Service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33109" y="53406"/>
            <a:ext cx="3050419" cy="388004"/>
          </a:xfrm>
          <a:prstGeom prst="rect">
            <a:avLst/>
          </a:prstGeom>
        </p:spPr>
      </p:pic>
      <p:sp>
        <p:nvSpPr>
          <p:cNvPr id="3" name="FPAC Lockup">
            <a:extLst>
              <a:ext uri="{FF2B5EF4-FFF2-40B4-BE49-F238E27FC236}">
                <a16:creationId xmlns:a16="http://schemas.microsoft.com/office/drawing/2014/main" id="{29017CC6-538A-FD3F-1CFC-7CF628665511}"/>
              </a:ext>
            </a:extLst>
          </p:cNvPr>
          <p:cNvSpPr txBox="1"/>
          <p:nvPr userDrawn="1"/>
        </p:nvSpPr>
        <p:spPr>
          <a:xfrm>
            <a:off x="-94883" y="6265534"/>
            <a:ext cx="2609781" cy="479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050" b="1" kern="1200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Forestland Soil Health </a:t>
            </a:r>
          </a:p>
          <a:p>
            <a:pPr algn="ctr">
              <a:spcBef>
                <a:spcPts val="450"/>
              </a:spcBef>
            </a:pPr>
            <a:r>
              <a:rPr lang="en-US" sz="1050" b="1" kern="1200" spc="8" baseline="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  <a:endParaRPr lang="en-US" sz="900" b="1" dirty="0">
              <a:solidFill>
                <a:schemeClr val="bg1"/>
              </a:solidFill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42" r:id="rId2"/>
    <p:sldLayoutId id="2147483735" r:id="rId3"/>
    <p:sldLayoutId id="2147483736" r:id="rId4"/>
    <p:sldLayoutId id="2147483737" r:id="rId5"/>
    <p:sldLayoutId id="2147483722" r:id="rId6"/>
    <p:sldLayoutId id="2147483739" r:id="rId7"/>
    <p:sldLayoutId id="2147483740" r:id="rId8"/>
    <p:sldLayoutId id="2147483720" r:id="rId9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4" userDrawn="1">
          <p15:clr>
            <a:srgbClr val="F26B43"/>
          </p15:clr>
        </p15:guide>
        <p15:guide id="2" pos="5616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0"/>
            <a:ext cx="9142857" cy="480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350" dirty="0"/>
              <a:t>Module 4: Water &amp; Nutrient Cycling in Forestland Soils</a:t>
            </a:r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6410597"/>
            <a:ext cx="9142857" cy="4474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724324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6973344" y="6410597"/>
            <a:ext cx="1942056" cy="36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Soil Health Division </a:t>
            </a:r>
            <a:r>
              <a:rPr kumimoji="0" lang="en-US" sz="675" b="1" i="0" u="none" strike="noStrike" kern="1200" cap="none" spc="8" normalizeH="0" baseline="0" noProof="0" dirty="0">
                <a:ln>
                  <a:noFill/>
                </a:ln>
                <a:solidFill>
                  <a:srgbClr val="FFCB0B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kumimoji="0" lang="en-US" sz="675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nrcs.usda.gov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1" i="0" u="none" strike="noStrike" kern="1200" cap="none" spc="2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SCIENCE &amp; TECHNOLOGY</a:t>
            </a:r>
            <a:endParaRPr kumimoji="0" lang="en-US" sz="6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USDA Natural Resources Conservation Service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09" y="53406"/>
            <a:ext cx="3050419" cy="388004"/>
          </a:xfrm>
          <a:prstGeom prst="rect">
            <a:avLst/>
          </a:prstGeom>
        </p:spPr>
      </p:pic>
      <p:sp>
        <p:nvSpPr>
          <p:cNvPr id="3" name="FPAC Lockup">
            <a:extLst>
              <a:ext uri="{FF2B5EF4-FFF2-40B4-BE49-F238E27FC236}">
                <a16:creationId xmlns:a16="http://schemas.microsoft.com/office/drawing/2014/main" id="{29017CC6-538A-FD3F-1CFC-7CF628665511}"/>
              </a:ext>
            </a:extLst>
          </p:cNvPr>
          <p:cNvSpPr txBox="1"/>
          <p:nvPr userDrawn="1"/>
        </p:nvSpPr>
        <p:spPr>
          <a:xfrm>
            <a:off x="228600" y="6510625"/>
            <a:ext cx="189375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Forestland Soil Health Pilot</a:t>
            </a:r>
            <a:endParaRPr kumimoji="0" lang="en-US" sz="7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739AFA9-9989-6F63-446D-00EA21A437AF}"/>
              </a:ext>
            </a:extLst>
          </p:cNvPr>
          <p:cNvSpPr txBox="1">
            <a:spLocks/>
          </p:cNvSpPr>
          <p:nvPr userDrawn="1"/>
        </p:nvSpPr>
        <p:spPr>
          <a:xfrm>
            <a:off x="150876" y="832105"/>
            <a:ext cx="7886700" cy="629051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19567B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Slide Title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9567B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5" name="Content Placeholder 14">
            <a:extLst>
              <a:ext uri="{FF2B5EF4-FFF2-40B4-BE49-F238E27FC236}">
                <a16:creationId xmlns:a16="http://schemas.microsoft.com/office/drawing/2014/main" id="{2A7736BD-2603-1511-0E1A-FC66347F19BA}"/>
              </a:ext>
            </a:extLst>
          </p:cNvPr>
          <p:cNvSpPr txBox="1">
            <a:spLocks/>
          </p:cNvSpPr>
          <p:nvPr userDrawn="1"/>
        </p:nvSpPr>
        <p:spPr>
          <a:xfrm>
            <a:off x="377190" y="1627632"/>
            <a:ext cx="8538210" cy="450799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46" marR="0" lvl="0" indent="-171446" algn="l" defTabSz="685783" rtl="0" eaLnBrk="1" fontAlgn="auto" latinLnBrk="0" hangingPunct="1">
              <a:lnSpc>
                <a:spcPct val="108000"/>
              </a:lnSpc>
              <a:spcBef>
                <a:spcPts val="750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Click to edit Master text styles</a:t>
            </a:r>
          </a:p>
          <a:p>
            <a:pPr marL="514337" marR="0" lvl="1" indent="-171446" algn="l" defTabSz="685783" rtl="0" eaLnBrk="1" fontAlgn="auto" latinLnBrk="0" hangingPunct="1">
              <a:lnSpc>
                <a:spcPct val="108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Second level</a:t>
            </a:r>
          </a:p>
          <a:p>
            <a:pPr marL="857228" marR="0" lvl="2" indent="-171446" algn="l" defTabSz="685783" rtl="0" eaLnBrk="1" fontAlgn="auto" latinLnBrk="0" hangingPunct="1">
              <a:lnSpc>
                <a:spcPct val="108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Third level</a:t>
            </a:r>
          </a:p>
          <a:p>
            <a:pPr marL="1200120" marR="0" lvl="3" indent="-171446" algn="l" defTabSz="685783" rtl="0" eaLnBrk="1" fontAlgn="auto" latinLnBrk="0" hangingPunct="1">
              <a:lnSpc>
                <a:spcPct val="108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Fourth level</a:t>
            </a:r>
          </a:p>
          <a:p>
            <a:pPr marL="1543012" marR="0" lvl="4" indent="-171446" algn="l" defTabSz="685783" rtl="0" eaLnBrk="1" fontAlgn="auto" latinLnBrk="0" hangingPunct="1">
              <a:lnSpc>
                <a:spcPct val="108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73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4" userDrawn="1">
          <p15:clr>
            <a:srgbClr val="F26B43"/>
          </p15:clr>
        </p15:guide>
        <p15:guide id="2" pos="5616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0"/>
            <a:ext cx="9142857" cy="480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350" dirty="0"/>
              <a:t>Module 4: Water &amp; Nutrient Cycling in Forestland Soils</a:t>
            </a:r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6410597"/>
            <a:ext cx="9142857" cy="44740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724324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6973344" y="6410597"/>
            <a:ext cx="1942056" cy="364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Soil Health Division </a:t>
            </a:r>
            <a:r>
              <a:rPr kumimoji="0" lang="en-US" sz="675" b="1" i="0" u="none" strike="noStrike" kern="1200" cap="none" spc="8" normalizeH="0" baseline="0" noProof="0" dirty="0">
                <a:ln>
                  <a:noFill/>
                </a:ln>
                <a:solidFill>
                  <a:srgbClr val="FFCB0B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kumimoji="0" lang="en-US" sz="675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nrcs.usda.gov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1" i="0" u="none" strike="noStrike" kern="1200" cap="none" spc="2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SCIENCE &amp; TECHNOLOGY</a:t>
            </a:r>
            <a:endParaRPr kumimoji="0" lang="en-US" sz="6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USDA Natural Resources Conservation Service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09" y="53406"/>
            <a:ext cx="3050419" cy="388004"/>
          </a:xfrm>
          <a:prstGeom prst="rect">
            <a:avLst/>
          </a:prstGeom>
        </p:spPr>
      </p:pic>
      <p:sp>
        <p:nvSpPr>
          <p:cNvPr id="3" name="FPAC Lockup">
            <a:extLst>
              <a:ext uri="{FF2B5EF4-FFF2-40B4-BE49-F238E27FC236}">
                <a16:creationId xmlns:a16="http://schemas.microsoft.com/office/drawing/2014/main" id="{29017CC6-538A-FD3F-1CFC-7CF628665511}"/>
              </a:ext>
            </a:extLst>
          </p:cNvPr>
          <p:cNvSpPr txBox="1"/>
          <p:nvPr userDrawn="1"/>
        </p:nvSpPr>
        <p:spPr>
          <a:xfrm>
            <a:off x="228600" y="6510625"/>
            <a:ext cx="189375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Forestland Soil Health Pilot</a:t>
            </a:r>
            <a:endParaRPr kumimoji="0" lang="en-US" sz="7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8">
            <a:extLst>
              <a:ext uri="{FF2B5EF4-FFF2-40B4-BE49-F238E27FC236}">
                <a16:creationId xmlns:a16="http://schemas.microsoft.com/office/drawing/2014/main" id="{A739AFA9-9989-6F63-446D-00EA21A437AF}"/>
              </a:ext>
            </a:extLst>
          </p:cNvPr>
          <p:cNvSpPr txBox="1">
            <a:spLocks/>
          </p:cNvSpPr>
          <p:nvPr userDrawn="1"/>
        </p:nvSpPr>
        <p:spPr>
          <a:xfrm>
            <a:off x="150876" y="832105"/>
            <a:ext cx="7886700" cy="629051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19567B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Slide Title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9567B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5" name="Content Placeholder 14">
            <a:extLst>
              <a:ext uri="{FF2B5EF4-FFF2-40B4-BE49-F238E27FC236}">
                <a16:creationId xmlns:a16="http://schemas.microsoft.com/office/drawing/2014/main" id="{2A7736BD-2603-1511-0E1A-FC66347F19BA}"/>
              </a:ext>
            </a:extLst>
          </p:cNvPr>
          <p:cNvSpPr txBox="1">
            <a:spLocks/>
          </p:cNvSpPr>
          <p:nvPr userDrawn="1"/>
        </p:nvSpPr>
        <p:spPr>
          <a:xfrm>
            <a:off x="377190" y="1627632"/>
            <a:ext cx="8538210" cy="4507992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46" marR="0" lvl="0" indent="-171446" algn="l" defTabSz="685783" rtl="0" eaLnBrk="1" fontAlgn="auto" latinLnBrk="0" hangingPunct="1">
              <a:lnSpc>
                <a:spcPct val="108000"/>
              </a:lnSpc>
              <a:spcBef>
                <a:spcPts val="750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Click to edit Master text styles</a:t>
            </a:r>
          </a:p>
          <a:p>
            <a:pPr marL="514337" marR="0" lvl="1" indent="-171446" algn="l" defTabSz="685783" rtl="0" eaLnBrk="1" fontAlgn="auto" latinLnBrk="0" hangingPunct="1">
              <a:lnSpc>
                <a:spcPct val="108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Second level</a:t>
            </a:r>
          </a:p>
          <a:p>
            <a:pPr marL="857228" marR="0" lvl="2" indent="-171446" algn="l" defTabSz="685783" rtl="0" eaLnBrk="1" fontAlgn="auto" latinLnBrk="0" hangingPunct="1">
              <a:lnSpc>
                <a:spcPct val="108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Third level</a:t>
            </a:r>
          </a:p>
          <a:p>
            <a:pPr marL="1200120" marR="0" lvl="3" indent="-171446" algn="l" defTabSz="685783" rtl="0" eaLnBrk="1" fontAlgn="auto" latinLnBrk="0" hangingPunct="1">
              <a:lnSpc>
                <a:spcPct val="108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Fourth level</a:t>
            </a:r>
          </a:p>
          <a:p>
            <a:pPr marL="1543012" marR="0" lvl="4" indent="-171446" algn="l" defTabSz="685783" rtl="0" eaLnBrk="1" fontAlgn="auto" latinLnBrk="0" hangingPunct="1">
              <a:lnSpc>
                <a:spcPct val="108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1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4" userDrawn="1">
          <p15:clr>
            <a:srgbClr val="F26B43"/>
          </p15:clr>
        </p15:guide>
        <p15:guide id="2" pos="5616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E409333-BA0D-4E8D-8F8B-ECF846A6D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Module 4: </a:t>
            </a:r>
          </a:p>
          <a:p>
            <a:r>
              <a:rPr lang="en-US" dirty="0"/>
              <a:t>Water &amp; Nutrient Cycling in Forestland Soils</a:t>
            </a:r>
          </a:p>
        </p:txBody>
      </p:sp>
      <p:pic>
        <p:nvPicPr>
          <p:cNvPr id="3" name="Picture Placeholder 2" descr="A pair of hands holding a green sprout in a pile of soil">
            <a:extLst>
              <a:ext uri="{FF2B5EF4-FFF2-40B4-BE49-F238E27FC236}">
                <a16:creationId xmlns:a16="http://schemas.microsoft.com/office/drawing/2014/main" id="{D27CE99B-13CE-86BF-ADD6-5E9B6B14A81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9981" b="9981"/>
          <a:stretch>
            <a:fillRect/>
          </a:stretch>
        </p:blipFill>
        <p:spPr/>
      </p:pic>
      <p:sp>
        <p:nvSpPr>
          <p:cNvPr id="2" name="Title Placeholder">
            <a:extLst>
              <a:ext uri="{FF2B5EF4-FFF2-40B4-BE49-F238E27FC236}">
                <a16:creationId xmlns:a16="http://schemas.microsoft.com/office/drawing/2014/main" id="{04AEA7F9-9E76-F107-39FE-6357012CA59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4117" y="5488481"/>
            <a:ext cx="8876627" cy="629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108000"/>
              </a:lnSpc>
              <a:spcBef>
                <a:spcPts val="750"/>
              </a:spcBef>
              <a:defRPr/>
            </a:pPr>
            <a:endParaRPr lang="en-US" sz="2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1026" name="Picture 2" descr="Photo of forest stand with little understory">
            <a:extLst>
              <a:ext uri="{FF2B5EF4-FFF2-40B4-BE49-F238E27FC236}">
                <a16:creationId xmlns:a16="http://schemas.microsoft.com/office/drawing/2014/main" id="{EF4DA7E7-B0B9-0E32-94F5-A479F3898070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r="433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iagram of a diagram of a plant">
            <a:extLst>
              <a:ext uri="{FF2B5EF4-FFF2-40B4-BE49-F238E27FC236}">
                <a16:creationId xmlns:a16="http://schemas.microsoft.com/office/drawing/2014/main" id="{BC194159-9FC1-D9E3-2776-286789C56368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0" b="518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NRCS Raindrop">
            <a:extLst>
              <a:ext uri="{FF2B5EF4-FFF2-40B4-BE49-F238E27FC236}">
                <a16:creationId xmlns:a16="http://schemas.microsoft.com/office/drawing/2014/main" id="{130B38F8-258F-4DC9-B8F1-B20A1A726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000"/>
          <a:stretch/>
        </p:blipFill>
        <p:spPr>
          <a:xfrm>
            <a:off x="7847547" y="2023232"/>
            <a:ext cx="1296457" cy="262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45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C2DB15-D31F-E906-8D8C-A9CE929ADDB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2232" y="1471959"/>
            <a:ext cx="8406581" cy="5309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b="1" dirty="0">
                <a:solidFill>
                  <a:srgbClr val="19567B"/>
                </a:solidFill>
                <a:ea typeface="+mn-ea"/>
                <a:cs typeface="Arial" panose="020B0604020202020204" pitchFamily="34" charset="0"/>
              </a:rPr>
              <a:t>Interception vs. Infiltration</a:t>
            </a:r>
          </a:p>
        </p:txBody>
      </p:sp>
      <p:grpSp>
        <p:nvGrpSpPr>
          <p:cNvPr id="16" name="Group 15" descr="Some rainfall that interacts with leaves, branches, and stems can evaporate before it ever reaches the forest floor:&#10;">
            <a:extLst>
              <a:ext uri="{FF2B5EF4-FFF2-40B4-BE49-F238E27FC236}">
                <a16:creationId xmlns:a16="http://schemas.microsoft.com/office/drawing/2014/main" id="{FDCC91C9-DFA6-3E51-573D-1E1A37CDCEEA}"/>
              </a:ext>
            </a:extLst>
          </p:cNvPr>
          <p:cNvGrpSpPr/>
          <p:nvPr/>
        </p:nvGrpSpPr>
        <p:grpSpPr>
          <a:xfrm>
            <a:off x="414252" y="2201046"/>
            <a:ext cx="8260192" cy="590931"/>
            <a:chOff x="552335" y="1791729"/>
            <a:chExt cx="11013589" cy="78790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7A7AE3-E5BF-9F74-662B-6A1F4A8B9E9A}"/>
                </a:ext>
              </a:extLst>
            </p:cNvPr>
            <p:cNvSpPr txBox="1"/>
            <p:nvPr/>
          </p:nvSpPr>
          <p:spPr>
            <a:xfrm>
              <a:off x="1215082" y="1791729"/>
              <a:ext cx="10350842" cy="787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lnSpc>
                  <a:spcPct val="90000"/>
                </a:lnSpc>
                <a:spcBef>
                  <a:spcPts val="750"/>
                </a:spcBef>
                <a:defRPr/>
              </a:pPr>
              <a:r>
                <a:rPr lang="en-US" dirty="0">
                  <a:solidFill>
                    <a:prstClr val="black"/>
                  </a:solidFill>
                  <a:latin typeface="+mj-lt"/>
                </a:rPr>
                <a:t>Some rainfall that interacts with leaves, branches, and stems can evaporate before it ever reaches the forest floor:</a:t>
              </a:r>
            </a:p>
          </p:txBody>
        </p:sp>
        <p:pic>
          <p:nvPicPr>
            <p:cNvPr id="3" name="Graphic 2" descr="Rain outline">
              <a:extLst>
                <a:ext uri="{FF2B5EF4-FFF2-40B4-BE49-F238E27FC236}">
                  <a16:creationId xmlns:a16="http://schemas.microsoft.com/office/drawing/2014/main" id="{D0DD9F91-2CFC-E5F0-3CAF-839F9FCF3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2335" y="1791729"/>
              <a:ext cx="595065" cy="595065"/>
            </a:xfrm>
            <a:prstGeom prst="rect">
              <a:avLst/>
            </a:prstGeom>
          </p:spPr>
        </p:pic>
      </p:grpSp>
      <p:grpSp>
        <p:nvGrpSpPr>
          <p:cNvPr id="18" name="Group 17" descr="Most water that reaches the forest floor is throughfall and stemflow. &#10;This water can either infiltrate or run off, depending on the conditions in the forest floor. &#10;">
            <a:extLst>
              <a:ext uri="{FF2B5EF4-FFF2-40B4-BE49-F238E27FC236}">
                <a16:creationId xmlns:a16="http://schemas.microsoft.com/office/drawing/2014/main" id="{0C7E00AA-5576-9BF4-9CB4-74C211D9DEE1}"/>
              </a:ext>
            </a:extLst>
          </p:cNvPr>
          <p:cNvGrpSpPr/>
          <p:nvPr/>
        </p:nvGrpSpPr>
        <p:grpSpPr>
          <a:xfrm>
            <a:off x="414250" y="4037058"/>
            <a:ext cx="8260193" cy="1200329"/>
            <a:chOff x="552334" y="4239742"/>
            <a:chExt cx="11013590" cy="160043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0CC8A68-9D57-2A23-DEEC-8E2CB269A239}"/>
                </a:ext>
              </a:extLst>
            </p:cNvPr>
            <p:cNvSpPr txBox="1"/>
            <p:nvPr/>
          </p:nvSpPr>
          <p:spPr>
            <a:xfrm>
              <a:off x="1215081" y="4239742"/>
              <a:ext cx="10350843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+mj-lt"/>
                </a:rPr>
                <a:t>Most water that reaches the forest floor is throughfall and stemflow. </a:t>
              </a:r>
            </a:p>
            <a:p>
              <a:r>
                <a:rPr lang="en-US" dirty="0">
                  <a:latin typeface="+mj-lt"/>
                </a:rPr>
                <a:t>This water can either infiltrate or run off, depending on the conditions in the forest floor. </a:t>
              </a:r>
            </a:p>
          </p:txBody>
        </p:sp>
        <p:pic>
          <p:nvPicPr>
            <p:cNvPr id="15" name="Graphic 14" descr="Rain outline">
              <a:extLst>
                <a:ext uri="{FF2B5EF4-FFF2-40B4-BE49-F238E27FC236}">
                  <a16:creationId xmlns:a16="http://schemas.microsoft.com/office/drawing/2014/main" id="{180DFBBC-1D10-FEAF-312F-BBC14081E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2334" y="4239742"/>
              <a:ext cx="595065" cy="595065"/>
            </a:xfrm>
            <a:prstGeom prst="rect">
              <a:avLst/>
            </a:prstGeom>
          </p:spPr>
        </p:pic>
      </p:grpSp>
      <p:grpSp>
        <p:nvGrpSpPr>
          <p:cNvPr id="29" name="Group 28" descr="Description of interception losses in hardwoods and conifers">
            <a:extLst>
              <a:ext uri="{FF2B5EF4-FFF2-40B4-BE49-F238E27FC236}">
                <a16:creationId xmlns:a16="http://schemas.microsoft.com/office/drawing/2014/main" id="{2AFAE1E7-FFE2-60E0-638F-5E5EF1F4B595}"/>
              </a:ext>
            </a:extLst>
          </p:cNvPr>
          <p:cNvGrpSpPr/>
          <p:nvPr/>
        </p:nvGrpSpPr>
        <p:grpSpPr>
          <a:xfrm>
            <a:off x="1460721" y="2790303"/>
            <a:ext cx="3537706" cy="1397055"/>
            <a:chOff x="1947627" y="2577404"/>
            <a:chExt cx="4716941" cy="186274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0E5755F-2F12-10AC-42D3-A349A05AA1BB}"/>
                </a:ext>
              </a:extLst>
            </p:cNvPr>
            <p:cNvSpPr txBox="1"/>
            <p:nvPr/>
          </p:nvSpPr>
          <p:spPr>
            <a:xfrm>
              <a:off x="2233246" y="2624263"/>
              <a:ext cx="4431322" cy="18158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US" sz="1650" dirty="0">
                  <a:latin typeface="+mj-lt"/>
                </a:rPr>
                <a:t>10-15% in hardwood forests</a:t>
              </a:r>
            </a:p>
            <a:p>
              <a:pPr lvl="1"/>
              <a:endParaRPr lang="en-US" sz="1650" dirty="0">
                <a:latin typeface="+mj-lt"/>
              </a:endParaRPr>
            </a:p>
            <a:p>
              <a:pPr lvl="1"/>
              <a:endParaRPr lang="en-US" sz="1650" dirty="0">
                <a:latin typeface="+mj-lt"/>
              </a:endParaRPr>
            </a:p>
            <a:p>
              <a:pPr lvl="1"/>
              <a:r>
                <a:rPr lang="en-US" sz="1650" dirty="0">
                  <a:latin typeface="+mj-lt"/>
                </a:rPr>
                <a:t> 15-25% in conifers</a:t>
              </a:r>
            </a:p>
          </p:txBody>
        </p:sp>
        <p:pic>
          <p:nvPicPr>
            <p:cNvPr id="26" name="Graphic 25" descr="Deciduous tree outline">
              <a:extLst>
                <a:ext uri="{FF2B5EF4-FFF2-40B4-BE49-F238E27FC236}">
                  <a16:creationId xmlns:a16="http://schemas.microsoft.com/office/drawing/2014/main" id="{3324E3F9-2782-09D4-F680-98EE551ED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47627" y="2577404"/>
              <a:ext cx="667680" cy="667680"/>
            </a:xfrm>
            <a:prstGeom prst="rect">
              <a:avLst/>
            </a:prstGeom>
          </p:spPr>
        </p:pic>
        <p:pic>
          <p:nvPicPr>
            <p:cNvPr id="28" name="Graphic 27" descr="Fir tree outline">
              <a:extLst>
                <a:ext uri="{FF2B5EF4-FFF2-40B4-BE49-F238E27FC236}">
                  <a16:creationId xmlns:a16="http://schemas.microsoft.com/office/drawing/2014/main" id="{C8AD0A45-5984-7CA9-7DFA-3C9EE601F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47627" y="3429000"/>
              <a:ext cx="667680" cy="6676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31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C2DB15-D31F-E906-8D8C-A9CE929ADDB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2232" y="1471959"/>
            <a:ext cx="8819110" cy="5309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b="1" dirty="0">
                <a:solidFill>
                  <a:srgbClr val="19567B"/>
                </a:solidFill>
                <a:ea typeface="+mn-ea"/>
                <a:cs typeface="Arial" panose="020B0604020202020204" pitchFamily="34" charset="0"/>
              </a:rPr>
              <a:t>Forest floor, Soil characteristics, Infiltration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7A7AE3-E5BF-9F74-662B-6A1F4A8B9E9A}"/>
              </a:ext>
            </a:extLst>
          </p:cNvPr>
          <p:cNvSpPr txBox="1"/>
          <p:nvPr/>
        </p:nvSpPr>
        <p:spPr>
          <a:xfrm>
            <a:off x="592903" y="2229953"/>
            <a:ext cx="4629728" cy="242989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257175" indent="-257175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+mj-lt"/>
              </a:rPr>
              <a:t>Litter Layer Thickness</a:t>
            </a:r>
          </a:p>
          <a:p>
            <a:pPr marL="257175" indent="-257175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highlight>
                  <a:srgbClr val="00FF00"/>
                </a:highlight>
                <a:latin typeface="+mj-lt"/>
              </a:rPr>
              <a:t>Root presence, distribution, depth *</a:t>
            </a:r>
          </a:p>
          <a:p>
            <a:pPr marL="257175" indent="-257175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+mj-lt"/>
              </a:rPr>
              <a:t>Soil Texture</a:t>
            </a:r>
          </a:p>
          <a:p>
            <a:pPr marL="257175" indent="-257175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+mj-lt"/>
              </a:rPr>
              <a:t>Antecedent Soil Moisture</a:t>
            </a:r>
          </a:p>
          <a:p>
            <a:pPr marL="257175" indent="-257175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highlight>
                  <a:srgbClr val="00FF00"/>
                </a:highlight>
                <a:latin typeface="+mj-lt"/>
              </a:rPr>
              <a:t>Soil Organic Matter *</a:t>
            </a:r>
          </a:p>
          <a:p>
            <a:pPr marL="257175" indent="-257175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highlight>
                  <a:srgbClr val="00FF00"/>
                </a:highlight>
                <a:latin typeface="+mj-lt"/>
              </a:rPr>
              <a:t>Compaction- presence and degree *</a:t>
            </a:r>
          </a:p>
          <a:p>
            <a:pPr marL="257175" indent="-257175" defTabSz="685800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highlight>
                  <a:srgbClr val="00FF00"/>
                </a:highlight>
                <a:latin typeface="+mj-lt"/>
              </a:rPr>
              <a:t>Soil Aggregation 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CC8A68-9D57-2A23-DEEC-8E2CB269A239}"/>
              </a:ext>
            </a:extLst>
          </p:cNvPr>
          <p:cNvSpPr txBox="1"/>
          <p:nvPr/>
        </p:nvSpPr>
        <p:spPr>
          <a:xfrm>
            <a:off x="594788" y="4867930"/>
            <a:ext cx="7763132" cy="346249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dirty="0">
                <a:latin typeface="+mj-lt"/>
              </a:rPr>
              <a:t>* </a:t>
            </a:r>
            <a:r>
              <a:rPr lang="en-US" dirty="0">
                <a:highlight>
                  <a:srgbClr val="00FF00"/>
                </a:highlight>
                <a:latin typeface="+mj-lt"/>
              </a:rPr>
              <a:t>Properties related to soil health.</a:t>
            </a:r>
          </a:p>
        </p:txBody>
      </p:sp>
      <p:pic>
        <p:nvPicPr>
          <p:cNvPr id="4" name="Picture 3" descr="A tree with a cross section of the ground">
            <a:extLst>
              <a:ext uri="{FF2B5EF4-FFF2-40B4-BE49-F238E27FC236}">
                <a16:creationId xmlns:a16="http://schemas.microsoft.com/office/drawing/2014/main" id="{3660BF8E-CEE8-49BD-2EA8-21285632A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6975" y="2469806"/>
            <a:ext cx="3901576" cy="28266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0BFBF5-1BF1-6844-F99D-B5442F560A08}"/>
              </a:ext>
            </a:extLst>
          </p:cNvPr>
          <p:cNvSpPr txBox="1"/>
          <p:nvPr/>
        </p:nvSpPr>
        <p:spPr>
          <a:xfrm>
            <a:off x="5146975" y="5058193"/>
            <a:ext cx="10150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RTEC </a:t>
            </a:r>
            <a:r>
              <a:rPr lang="en-US" sz="900" i="1" dirty="0" err="1">
                <a:solidFill>
                  <a:schemeClr val="bg1"/>
                </a:solidFill>
              </a:rPr>
              <a:t>treecare</a:t>
            </a:r>
            <a:endParaRPr lang="en-US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78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1DE423-445E-99CD-5C52-51F14BB4E3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3" y="1481778"/>
            <a:ext cx="7924468" cy="3983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When infiltration just can’t happen…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34B2AB-4ACA-4E81-EBDF-E53F82ACE5E8}"/>
              </a:ext>
            </a:extLst>
          </p:cNvPr>
          <p:cNvSpPr txBox="1"/>
          <p:nvPr/>
        </p:nvSpPr>
        <p:spPr>
          <a:xfrm>
            <a:off x="332688" y="2141450"/>
            <a:ext cx="5658579" cy="2690480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dirty="0"/>
              <a:t>In many forests, infiltration rates are high enough that there is seldom overland flow.</a:t>
            </a:r>
          </a:p>
          <a:p>
            <a:r>
              <a:rPr lang="en-US" dirty="0"/>
              <a:t>    </a:t>
            </a:r>
          </a:p>
          <a:p>
            <a:r>
              <a:rPr lang="en-US" i="1" dirty="0"/>
              <a:t>Exceptions:</a:t>
            </a:r>
          </a:p>
          <a:p>
            <a:pPr marL="1028700" lvl="2" indent="-34290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During high intensity rainfall.</a:t>
            </a:r>
          </a:p>
          <a:p>
            <a:pPr marL="1028700" lvl="2" indent="-34290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Rapid snowmelt.</a:t>
            </a:r>
          </a:p>
          <a:p>
            <a:pPr marL="1028700" lvl="2" indent="-34290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On disturbed sites such as those with compacted soils or following high intensity burns.</a:t>
            </a:r>
          </a:p>
        </p:txBody>
      </p:sp>
      <p:grpSp>
        <p:nvGrpSpPr>
          <p:cNvPr id="7" name="Group 6" descr="Image of runoff after a forest fire">
            <a:extLst>
              <a:ext uri="{FF2B5EF4-FFF2-40B4-BE49-F238E27FC236}">
                <a16:creationId xmlns:a16="http://schemas.microsoft.com/office/drawing/2014/main" id="{0320BA6E-A7F7-FF8A-CAAB-756585AE6EDD}"/>
              </a:ext>
            </a:extLst>
          </p:cNvPr>
          <p:cNvGrpSpPr/>
          <p:nvPr/>
        </p:nvGrpSpPr>
        <p:grpSpPr>
          <a:xfrm>
            <a:off x="5994572" y="2445369"/>
            <a:ext cx="2984156" cy="2984156"/>
            <a:chOff x="7992762" y="2117491"/>
            <a:chExt cx="3978875" cy="3978875"/>
          </a:xfrm>
        </p:grpSpPr>
        <p:pic>
          <p:nvPicPr>
            <p:cNvPr id="5" name="Picture 4" descr="A diagram of a forest with text&#10;&#10;Description automatically generated">
              <a:extLst>
                <a:ext uri="{FF2B5EF4-FFF2-40B4-BE49-F238E27FC236}">
                  <a16:creationId xmlns:a16="http://schemas.microsoft.com/office/drawing/2014/main" id="{608516D4-20A0-E9EF-1E27-884BB67B1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92762" y="2117491"/>
              <a:ext cx="3978875" cy="397887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071A5B-DB63-C8F1-6B46-E38E19CFB0F1}"/>
                </a:ext>
              </a:extLst>
            </p:cNvPr>
            <p:cNvSpPr txBox="1"/>
            <p:nvPr/>
          </p:nvSpPr>
          <p:spPr>
            <a:xfrm>
              <a:off x="8526163" y="5748297"/>
              <a:ext cx="675827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i="1" dirty="0"/>
                <a:t>USGS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5805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FB83AA-D89B-8E59-B2EA-923D6DAC14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4" y="1481778"/>
            <a:ext cx="6549819" cy="3983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Transpiration Losses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E7C92-9C6E-5547-0352-5FB20BA469B9}"/>
              </a:ext>
            </a:extLst>
          </p:cNvPr>
          <p:cNvSpPr txBox="1"/>
          <p:nvPr/>
        </p:nvSpPr>
        <p:spPr>
          <a:xfrm>
            <a:off x="623244" y="2228864"/>
            <a:ext cx="7597089" cy="2660985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dirty="0">
                <a:solidFill>
                  <a:prstClr val="black"/>
                </a:solidFill>
              </a:rPr>
              <a:t>Vary by:</a:t>
            </a:r>
          </a:p>
          <a:p>
            <a:pPr marL="600075" lvl="1" indent="-257175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</a:rPr>
              <a:t>Tree and understory species</a:t>
            </a:r>
          </a:p>
          <a:p>
            <a:pPr marL="600075" lvl="1" indent="-257175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</a:rPr>
              <a:t>Time of year</a:t>
            </a:r>
          </a:p>
          <a:p>
            <a:pPr marL="600075" lvl="1" indent="-257175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</a:rPr>
              <a:t>Weather</a:t>
            </a:r>
          </a:p>
          <a:p>
            <a:pPr marL="600075" lvl="1" indent="-257175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</a:rPr>
              <a:t>Tree age and size</a:t>
            </a:r>
            <a:br>
              <a:rPr lang="en-US" dirty="0">
                <a:solidFill>
                  <a:prstClr val="black"/>
                </a:solidFill>
              </a:rPr>
            </a:br>
            <a:endParaRPr lang="en-US" dirty="0">
              <a:solidFill>
                <a:prstClr val="black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dirty="0">
                <a:solidFill>
                  <a:prstClr val="black"/>
                </a:solidFill>
              </a:rPr>
              <a:t>Constitutes a large share of the water budget!</a:t>
            </a:r>
          </a:p>
          <a:p>
            <a:pPr marL="600075" lvl="1" indent="-257175" defTabSz="685800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srgbClr val="003DA5"/>
                </a:solidFill>
              </a:rPr>
              <a:t>A 12” tree can transpire up to 30 gallons of water per day</a:t>
            </a:r>
            <a:r>
              <a:rPr lang="en-US" dirty="0">
                <a:solidFill>
                  <a:prstClr val="black"/>
                </a:solidFill>
              </a:rPr>
              <a:t>.</a:t>
            </a:r>
          </a:p>
          <a:p>
            <a:pPr marL="3000375" lvl="8" indent="-257175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n-US" sz="1350" dirty="0">
                <a:solidFill>
                  <a:prstClr val="black"/>
                </a:solidFill>
              </a:rPr>
              <a:t>(Vose, 2014)</a:t>
            </a:r>
          </a:p>
        </p:txBody>
      </p:sp>
    </p:spTree>
    <p:extLst>
      <p:ext uri="{BB962C8B-B14F-4D97-AF65-F5344CB8AC3E}">
        <p14:creationId xmlns:p14="http://schemas.microsoft.com/office/powerpoint/2010/main" val="3283093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405ECA-F7FC-483B-B061-4CD73ADCA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82" y="1481778"/>
            <a:ext cx="8767818" cy="3983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  <a:defRPr/>
            </a:pPr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Transpiration Varies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639110FE-6470-4612-939E-767149AA8A22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548179960"/>
              </p:ext>
            </p:extLst>
          </p:nvPr>
        </p:nvGraphicFramePr>
        <p:xfrm>
          <a:off x="4104564" y="2036698"/>
          <a:ext cx="4268339" cy="31775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97541">
                  <a:extLst>
                    <a:ext uri="{9D8B030D-6E8A-4147-A177-3AD203B41FA5}">
                      <a16:colId xmlns:a16="http://schemas.microsoft.com/office/drawing/2014/main" val="3313306957"/>
                    </a:ext>
                  </a:extLst>
                </a:gridCol>
                <a:gridCol w="1770798">
                  <a:extLst>
                    <a:ext uri="{9D8B030D-6E8A-4147-A177-3AD203B41FA5}">
                      <a16:colId xmlns:a16="http://schemas.microsoft.com/office/drawing/2014/main" val="98323583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Vegetation Type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Transpiration (mm/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yr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606986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Longleaf pine savannah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244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7573968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Old field pine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250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3335944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Upland oak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313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173659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Mixed pine hardwood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450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7276125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Loblolly pine plantation (piedmont)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490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183916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Slash pine flatwoods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563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964622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Loblolly pine plantation (coastal plain)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~900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3571262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Oak-pine-hickory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0000"/>
                          </a:solidFill>
                        </a:rPr>
                        <a:t>278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5889502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E82FB75-7913-4DFF-6B3E-09F767186E8F}"/>
              </a:ext>
            </a:extLst>
          </p:cNvPr>
          <p:cNvSpPr txBox="1"/>
          <p:nvPr/>
        </p:nvSpPr>
        <p:spPr>
          <a:xfrm>
            <a:off x="450376" y="2597339"/>
            <a:ext cx="3531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Forest type, climate and soils</a:t>
            </a:r>
          </a:p>
          <a:p>
            <a:r>
              <a:rPr lang="en-US" i="1" dirty="0"/>
              <a:t>... AND management</a:t>
            </a:r>
            <a:r>
              <a:rPr lang="en-US" dirty="0"/>
              <a:t>, all affect the rate of transpiration.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9681A630-3711-9113-A2B2-B9E1E1BF8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17415" y="4528085"/>
            <a:ext cx="425735" cy="223832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6CD00F-49AB-144D-899F-9466CF94F2E2}"/>
              </a:ext>
            </a:extLst>
          </p:cNvPr>
          <p:cNvSpPr txBox="1"/>
          <p:nvPr/>
        </p:nvSpPr>
        <p:spPr>
          <a:xfrm>
            <a:off x="252070" y="4491834"/>
            <a:ext cx="342593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i="1" dirty="0">
                <a:solidFill>
                  <a:srgbClr val="7030A0"/>
                </a:solidFill>
              </a:rPr>
              <a:t>~900,000 gallons per acre per year!</a:t>
            </a:r>
          </a:p>
        </p:txBody>
      </p:sp>
    </p:spTree>
    <p:extLst>
      <p:ext uri="{BB962C8B-B14F-4D97-AF65-F5344CB8AC3E}">
        <p14:creationId xmlns:p14="http://schemas.microsoft.com/office/powerpoint/2010/main" val="2850176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71BB-0592-DA7B-4540-EE7321F7E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" y="1481328"/>
            <a:ext cx="3624711" cy="938647"/>
          </a:xfrm>
        </p:spPr>
        <p:txBody>
          <a:bodyPr/>
          <a:lstStyle/>
          <a:p>
            <a:r>
              <a:rPr lang="en-US" sz="2400" dirty="0"/>
              <a:t>Soil Water Storage and Evaporation</a:t>
            </a:r>
          </a:p>
        </p:txBody>
      </p:sp>
      <p:pic>
        <p:nvPicPr>
          <p:cNvPr id="6" name="Picture 5" descr="Image of a nice stream in a woodland">
            <a:extLst>
              <a:ext uri="{FF2B5EF4-FFF2-40B4-BE49-F238E27FC236}">
                <a16:creationId xmlns:a16="http://schemas.microsoft.com/office/drawing/2014/main" id="{A80F0CFC-0503-CE81-67B0-E11E287ED3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48183" y="1596866"/>
            <a:ext cx="5044942" cy="37837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F73A76-A2D7-D1BE-9EB1-FD40195032CC}"/>
              </a:ext>
            </a:extLst>
          </p:cNvPr>
          <p:cNvSpPr txBox="1"/>
          <p:nvPr/>
        </p:nvSpPr>
        <p:spPr>
          <a:xfrm>
            <a:off x="150876" y="2330034"/>
            <a:ext cx="3356822" cy="3243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1500" b="1" dirty="0">
                <a:solidFill>
                  <a:srgbClr val="002060"/>
                </a:solidFill>
              </a:rPr>
              <a:t>Evaporation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1500" i="1" dirty="0"/>
              <a:t>In forest, forest cover and a thick forest litter layer minimizes soil evaporation.</a:t>
            </a:r>
            <a:br>
              <a:rPr lang="en-US" sz="1500" dirty="0">
                <a:solidFill>
                  <a:srgbClr val="002060"/>
                </a:solidFill>
              </a:rPr>
            </a:br>
            <a:endParaRPr lang="en-US" sz="1500" dirty="0">
              <a:solidFill>
                <a:srgbClr val="002060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1500" b="1" dirty="0">
                <a:solidFill>
                  <a:srgbClr val="002060"/>
                </a:solidFill>
              </a:rPr>
              <a:t>Soil Water Storage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1500" i="1" dirty="0"/>
              <a:t>Forest soils act like a sponge, holding onto soil water and slowly releasing it to groundwater recharge and streams.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endParaRPr lang="en-US" sz="1500" i="1" dirty="0">
              <a:solidFill>
                <a:srgbClr val="002060"/>
              </a:solidFill>
            </a:endParaRPr>
          </a:p>
          <a:p>
            <a:pPr algn="r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1050" i="1" dirty="0">
                <a:solidFill>
                  <a:srgbClr val="002060"/>
                </a:solidFill>
              </a:rPr>
              <a:t>(Photo: M. Kopecky)</a:t>
            </a:r>
          </a:p>
        </p:txBody>
      </p:sp>
    </p:spTree>
    <p:extLst>
      <p:ext uri="{BB962C8B-B14F-4D97-AF65-F5344CB8AC3E}">
        <p14:creationId xmlns:p14="http://schemas.microsoft.com/office/powerpoint/2010/main" val="3936468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16" descr="Image of a hydrograph from a forested area in the southeastern US">
            <a:extLst>
              <a:ext uri="{FF2B5EF4-FFF2-40B4-BE49-F238E27FC236}">
                <a16:creationId xmlns:a16="http://schemas.microsoft.com/office/drawing/2014/main" id="{B6296BF7-C36C-B423-9CB2-CB52662C75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08" b="6708"/>
          <a:stretch/>
        </p:blipFill>
        <p:spPr>
          <a:xfrm>
            <a:off x="-261938" y="1618854"/>
            <a:ext cx="4835129" cy="3296840"/>
          </a:xfrm>
          <a:prstGeom prst="rect">
            <a:avLst/>
          </a:prstGeom>
        </p:spPr>
      </p:pic>
      <p:pic>
        <p:nvPicPr>
          <p:cNvPr id="11" name="Picture 4" descr="Image of an urban hydrograph from the southeastern US">
            <a:extLst>
              <a:ext uri="{FF2B5EF4-FFF2-40B4-BE49-F238E27FC236}">
                <a16:creationId xmlns:a16="http://schemas.microsoft.com/office/drawing/2014/main" id="{CF7CD79B-5B44-EB24-F11E-99F8B3AAE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5207" b="5207"/>
          <a:stretch/>
        </p:blipFill>
        <p:spPr bwMode="auto">
          <a:xfrm>
            <a:off x="4375944" y="1618456"/>
            <a:ext cx="4942681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14">
            <a:extLst>
              <a:ext uri="{FF2B5EF4-FFF2-40B4-BE49-F238E27FC236}">
                <a16:creationId xmlns:a16="http://schemas.microsoft.com/office/drawing/2014/main" id="{F8B9E4EC-29DA-1762-5E4D-633899BBC0E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2438" y="5035947"/>
            <a:ext cx="8436769" cy="46712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spcBef>
                <a:spcPts val="750"/>
              </a:spcBef>
              <a:buNone/>
              <a:defRPr/>
            </a:pPr>
            <a:r>
              <a:rPr lang="en-US" sz="1500" b="1" dirty="0">
                <a:solidFill>
                  <a:srgbClr val="002D72"/>
                </a:solidFill>
                <a:latin typeface="MyriadPro-Semibold"/>
              </a:rPr>
              <a:t>Examples of  forested (A) and urban (B) hydrographs from west Georgia. Adapted from Crim (2007).</a:t>
            </a:r>
            <a:endParaRPr lang="en-US" sz="1500" dirty="0">
              <a:solidFill>
                <a:srgbClr val="002D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942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71BB-0592-DA7B-4540-EE7321F7E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" y="1481328"/>
            <a:ext cx="3624711" cy="1573432"/>
          </a:xfrm>
        </p:spPr>
        <p:txBody>
          <a:bodyPr/>
          <a:lstStyle/>
          <a:p>
            <a:r>
              <a:rPr lang="en-US" sz="3300" dirty="0"/>
              <a:t>Forest Hydrology Review</a:t>
            </a:r>
          </a:p>
        </p:txBody>
      </p:sp>
      <p:pic>
        <p:nvPicPr>
          <p:cNvPr id="6" name="Picture 5" descr="Image of the water cycle">
            <a:extLst>
              <a:ext uri="{FF2B5EF4-FFF2-40B4-BE49-F238E27FC236}">
                <a16:creationId xmlns:a16="http://schemas.microsoft.com/office/drawing/2014/main" id="{A80F0CFC-0503-CE81-67B0-E11E287ED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183" y="1481329"/>
            <a:ext cx="5044942" cy="40147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C4CE46-1A39-E2E1-1EC3-D1E748D88B4F}"/>
              </a:ext>
            </a:extLst>
          </p:cNvPr>
          <p:cNvSpPr txBox="1"/>
          <p:nvPr/>
        </p:nvSpPr>
        <p:spPr>
          <a:xfrm>
            <a:off x="3948182" y="5272796"/>
            <a:ext cx="14205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Texas A&amp;M University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FC70CB-7041-E0E4-A2D5-58DFED3E384A}"/>
              </a:ext>
            </a:extLst>
          </p:cNvPr>
          <p:cNvSpPr txBox="1"/>
          <p:nvPr/>
        </p:nvSpPr>
        <p:spPr>
          <a:xfrm>
            <a:off x="317143" y="3298243"/>
            <a:ext cx="3292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  <a:ea typeface="+mj-ea"/>
                <a:cs typeface="+mj-cs"/>
              </a:rPr>
              <a:t>What attributes make forested watersheds so valuable for supplying clean water?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166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1DE423-445E-99CD-5C52-51F14BB4E3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3" y="1481778"/>
            <a:ext cx="7924468" cy="8032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750"/>
              </a:spcBef>
              <a:defRPr/>
            </a:pPr>
            <a:r>
              <a:rPr lang="en-US" sz="2400" b="1" dirty="0">
                <a:solidFill>
                  <a:schemeClr val="accent4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Riparian area: The critical interface between upland and stream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19C2D5-1D60-BECA-7972-5AC35DF3F4BB}"/>
              </a:ext>
            </a:extLst>
          </p:cNvPr>
          <p:cNvSpPr txBox="1"/>
          <p:nvPr/>
        </p:nvSpPr>
        <p:spPr>
          <a:xfrm>
            <a:off x="303551" y="2285064"/>
            <a:ext cx="5590622" cy="2074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0030" indent="-24003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Sediment and nutrient filtering</a:t>
            </a:r>
          </a:p>
          <a:p>
            <a:pPr marL="240030" indent="-24003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Stream bank stabilization</a:t>
            </a:r>
          </a:p>
          <a:p>
            <a:pPr marL="240030" indent="-24003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Wildlife habitat, corridors</a:t>
            </a:r>
          </a:p>
          <a:p>
            <a:pPr marL="240030" indent="-24003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Wood and OM supply</a:t>
            </a:r>
          </a:p>
          <a:p>
            <a:pPr marL="240030" indent="-24003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Buffer for stream temperature</a:t>
            </a:r>
          </a:p>
          <a:p>
            <a:pPr marL="240030" indent="-24003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Biodiversity hotspot</a:t>
            </a:r>
          </a:p>
        </p:txBody>
      </p:sp>
      <p:pic>
        <p:nvPicPr>
          <p:cNvPr id="4" name="Picture 3" descr="A diagram of a river with trees and water">
            <a:extLst>
              <a:ext uri="{FF2B5EF4-FFF2-40B4-BE49-F238E27FC236}">
                <a16:creationId xmlns:a16="http://schemas.microsoft.com/office/drawing/2014/main" id="{15307607-5425-5B6A-D167-3EC5B8280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377" y="2285063"/>
            <a:ext cx="4644623" cy="294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21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1DE423-445E-99CD-5C52-51F14BB4E3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3" y="1481778"/>
            <a:ext cx="7924468" cy="6617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Effects of forest cutting on water yield</a:t>
            </a:r>
          </a:p>
        </p:txBody>
      </p:sp>
      <p:grpSp>
        <p:nvGrpSpPr>
          <p:cNvPr id="7" name="Group 6" descr="Image of a whole tree harvester">
            <a:extLst>
              <a:ext uri="{FF2B5EF4-FFF2-40B4-BE49-F238E27FC236}">
                <a16:creationId xmlns:a16="http://schemas.microsoft.com/office/drawing/2014/main" id="{0320BA6E-A7F7-FF8A-CAAB-756585AE6EDD}"/>
              </a:ext>
            </a:extLst>
          </p:cNvPr>
          <p:cNvGrpSpPr/>
          <p:nvPr/>
        </p:nvGrpSpPr>
        <p:grpSpPr>
          <a:xfrm>
            <a:off x="5149121" y="2747203"/>
            <a:ext cx="3807122" cy="2381743"/>
            <a:chOff x="7969262" y="3240480"/>
            <a:chExt cx="3978875" cy="252914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08516D4-20A0-E9EF-1E27-884BB67B1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7969262" y="3240480"/>
              <a:ext cx="3978875" cy="237392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071A5B-DB63-C8F1-6B46-E38E19CFB0F1}"/>
                </a:ext>
              </a:extLst>
            </p:cNvPr>
            <p:cNvSpPr txBox="1"/>
            <p:nvPr/>
          </p:nvSpPr>
          <p:spPr>
            <a:xfrm>
              <a:off x="7970359" y="5377433"/>
              <a:ext cx="512984" cy="3921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i="1" dirty="0">
                  <a:solidFill>
                    <a:srgbClr val="FFFFFF"/>
                  </a:solidFill>
                </a:rPr>
                <a:t>USFS</a:t>
              </a:r>
            </a:p>
            <a:p>
              <a:endParaRPr lang="en-US" sz="9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719C2D5-1D60-BECA-7972-5AC35DF3F4BB}"/>
              </a:ext>
            </a:extLst>
          </p:cNvPr>
          <p:cNvSpPr txBox="1"/>
          <p:nvPr/>
        </p:nvSpPr>
        <p:spPr>
          <a:xfrm>
            <a:off x="322578" y="2143531"/>
            <a:ext cx="4429593" cy="3118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 Stream flow increases in proportion to the amount of forest cut.</a:t>
            </a:r>
          </a:p>
          <a:p>
            <a:pPr marL="257175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257175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Responses after harvest vary depending on what vegetation regrows or is planted.</a:t>
            </a:r>
          </a:p>
          <a:p>
            <a:pPr marL="257175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257175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Stream flows decrease as the forest re-grows.</a:t>
            </a:r>
            <a:endParaRPr lang="en-US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8923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982F23-ABB3-8AF6-0A1F-454EC0D4A9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4" y="1538927"/>
            <a:ext cx="2688112" cy="195769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/>
                <a:cs typeface="Open Sans"/>
              </a:rPr>
              <a:t>But first, </a:t>
            </a:r>
            <a:endParaRPr lang="en-US" sz="3000" b="1" dirty="0">
              <a:solidFill>
                <a:schemeClr val="accent4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/>
                <a:cs typeface="Open Sans"/>
              </a:rPr>
              <a:t>a reminder:</a:t>
            </a:r>
            <a:endParaRPr lang="en-US" sz="3000" b="1" dirty="0">
              <a:solidFill>
                <a:schemeClr val="accent4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4E849-C50F-B14F-48F5-1E178FE2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" y="1240581"/>
            <a:ext cx="6632448" cy="4212385"/>
          </a:xfrm>
        </p:spPr>
        <p:txBody>
          <a:bodyPr lIns="68580" tIns="34290" rIns="68580" bIns="34290" anchor="t"/>
          <a:lstStyle/>
          <a:p>
            <a:pPr marL="0" indent="0">
              <a:buNone/>
            </a:pPr>
            <a:endParaRPr lang="en-US" sz="1950" dirty="0"/>
          </a:p>
          <a:p>
            <a:pPr marL="170974" indent="-170974"/>
            <a:endParaRPr lang="en-US" sz="1950" dirty="0"/>
          </a:p>
        </p:txBody>
      </p:sp>
      <p:pic>
        <p:nvPicPr>
          <p:cNvPr id="8" name="Picture Placeholder 7" descr="What doesn't kill you will make you stronger, except for bears. Bears will kill you. ">
            <a:extLst>
              <a:ext uri="{FF2B5EF4-FFF2-40B4-BE49-F238E27FC236}">
                <a16:creationId xmlns:a16="http://schemas.microsoft.com/office/drawing/2014/main" id="{CCE76896-D45F-BAC4-AB63-5C999AAA11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tretch/>
        </p:blipFill>
        <p:spPr>
          <a:xfrm>
            <a:off x="3140358" y="1240582"/>
            <a:ext cx="3022725" cy="421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52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1DE423-445E-99CD-5C52-51F14BB4E3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3" y="1481778"/>
            <a:ext cx="7924468" cy="8257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Effects of forest cutting on water quality</a:t>
            </a:r>
          </a:p>
        </p:txBody>
      </p:sp>
      <p:grpSp>
        <p:nvGrpSpPr>
          <p:cNvPr id="7" name="Group 6" descr="Image of a whole tree harvester">
            <a:extLst>
              <a:ext uri="{FF2B5EF4-FFF2-40B4-BE49-F238E27FC236}">
                <a16:creationId xmlns:a16="http://schemas.microsoft.com/office/drawing/2014/main" id="{0320BA6E-A7F7-FF8A-CAAB-756585AE6EDD}"/>
              </a:ext>
            </a:extLst>
          </p:cNvPr>
          <p:cNvGrpSpPr/>
          <p:nvPr/>
        </p:nvGrpSpPr>
        <p:grpSpPr>
          <a:xfrm>
            <a:off x="5149121" y="2747203"/>
            <a:ext cx="3807122" cy="2357930"/>
            <a:chOff x="7969262" y="3240480"/>
            <a:chExt cx="3978875" cy="250385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08516D4-20A0-E9EF-1E27-884BB67B1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7969262" y="3240480"/>
              <a:ext cx="3978875" cy="237392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071A5B-DB63-C8F1-6B46-E38E19CFB0F1}"/>
                </a:ext>
              </a:extLst>
            </p:cNvPr>
            <p:cNvSpPr txBox="1"/>
            <p:nvPr/>
          </p:nvSpPr>
          <p:spPr>
            <a:xfrm>
              <a:off x="7970359" y="5352146"/>
              <a:ext cx="512984" cy="3921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i="1" dirty="0">
                  <a:solidFill>
                    <a:srgbClr val="FFFFFF"/>
                  </a:solidFill>
                </a:rPr>
                <a:t>USFS</a:t>
              </a:r>
            </a:p>
            <a:p>
              <a:endParaRPr lang="en-US" sz="900" i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719C2D5-1D60-BECA-7972-5AC35DF3F4BB}"/>
              </a:ext>
            </a:extLst>
          </p:cNvPr>
          <p:cNvSpPr txBox="1"/>
          <p:nvPr/>
        </p:nvSpPr>
        <p:spPr>
          <a:xfrm>
            <a:off x="269825" y="2445369"/>
            <a:ext cx="442959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Cutting alone does not cause elevated erosion and stream sediment—it’s how you get the logs out of the woods.</a:t>
            </a:r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 marL="257175" indent="-257175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Stream nutrient losses (especially nitrogen) are typically small and tightly controlled by vegetation re-growth.</a:t>
            </a:r>
            <a:endParaRPr lang="en-US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4435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1DE423-445E-99CD-5C52-51F14BB4E3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3" y="1481778"/>
            <a:ext cx="7924468" cy="10213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750"/>
              </a:spcBef>
              <a:defRPr/>
            </a:pPr>
            <a:r>
              <a:rPr lang="en-US" sz="2400" b="1" dirty="0">
                <a:solidFill>
                  <a:schemeClr val="accent4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Forest management-related practices that impact soil health also can affect water quality:  Haul roads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19C2D5-1D60-BECA-7972-5AC35DF3F4BB}"/>
              </a:ext>
            </a:extLst>
          </p:cNvPr>
          <p:cNvSpPr txBox="1"/>
          <p:nvPr/>
        </p:nvSpPr>
        <p:spPr>
          <a:xfrm>
            <a:off x="269825" y="2445369"/>
            <a:ext cx="4429593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Erosion/ sedimentation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Disturbances</a:t>
            </a:r>
            <a:r>
              <a:rPr lang="en-US" sz="1350" dirty="0"/>
              <a:t>:</a:t>
            </a:r>
          </a:p>
          <a:p>
            <a:pPr marL="685800" lvl="1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100" dirty="0"/>
              <a:t>Loss of cover</a:t>
            </a:r>
          </a:p>
          <a:p>
            <a:pPr marL="685800" lvl="1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100" dirty="0"/>
              <a:t>Loss of aggregation</a:t>
            </a:r>
          </a:p>
          <a:p>
            <a:pPr marL="685800" lvl="1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100" dirty="0"/>
              <a:t>Compaction</a:t>
            </a:r>
          </a:p>
        </p:txBody>
      </p:sp>
      <p:pic>
        <p:nvPicPr>
          <p:cNvPr id="3" name="Content Placeholder 4" descr="A dirt road with a pile of logs">
            <a:extLst>
              <a:ext uri="{FF2B5EF4-FFF2-40B4-BE49-F238E27FC236}">
                <a16:creationId xmlns:a16="http://schemas.microsoft.com/office/drawing/2014/main" id="{72368EA6-6D8B-5A23-B9C2-8B92C83D9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119" y="2602125"/>
            <a:ext cx="3886200" cy="291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33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1DE423-445E-99CD-5C52-51F14BB4E3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3" y="1481778"/>
            <a:ext cx="7924468" cy="8257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750"/>
              </a:spcBef>
              <a:defRPr/>
            </a:pPr>
            <a:r>
              <a:rPr lang="en-US" sz="2700" b="1" dirty="0">
                <a:solidFill>
                  <a:schemeClr val="accent4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Fire effects on soil health also can impact water quality and quantity</a:t>
            </a:r>
            <a:endParaRPr lang="en-US" sz="2400" b="1" dirty="0">
              <a:solidFill>
                <a:schemeClr val="accent4"/>
              </a:solidFill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19C2D5-1D60-BECA-7972-5AC35DF3F4BB}"/>
              </a:ext>
            </a:extLst>
          </p:cNvPr>
          <p:cNvSpPr txBox="1"/>
          <p:nvPr/>
        </p:nvSpPr>
        <p:spPr>
          <a:xfrm>
            <a:off x="269825" y="2445369"/>
            <a:ext cx="4429593" cy="2675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Prescribed/ low intensity burns generally have minimal effect</a:t>
            </a:r>
          </a:p>
          <a:p>
            <a:pPr marL="257175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Wildfire responses can be substantial depending on:</a:t>
            </a:r>
          </a:p>
          <a:p>
            <a:pPr marL="600075" lvl="1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Burn severity</a:t>
            </a:r>
          </a:p>
          <a:p>
            <a:pPr marL="600075" lvl="1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Post-fire climatic conditions</a:t>
            </a:r>
          </a:p>
          <a:p>
            <a:pPr marL="600075" lvl="1" indent="-257175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Topography</a:t>
            </a:r>
          </a:p>
          <a:p>
            <a:pPr marL="342900" indent="-342900">
              <a:spcAft>
                <a:spcPts val="45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2100" dirty="0"/>
          </a:p>
        </p:txBody>
      </p:sp>
      <p:pic>
        <p:nvPicPr>
          <p:cNvPr id="3" name="Content Placeholder 4" descr="Image of a ground fire">
            <a:extLst>
              <a:ext uri="{FF2B5EF4-FFF2-40B4-BE49-F238E27FC236}">
                <a16:creationId xmlns:a16="http://schemas.microsoft.com/office/drawing/2014/main" id="{72368EA6-6D8B-5A23-B9C2-8B92C83D90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66276" y="2445369"/>
            <a:ext cx="4387043" cy="289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28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1DE423-445E-99CD-5C52-51F14BB4E3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300" y="1341472"/>
            <a:ext cx="8915401" cy="8257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750"/>
              </a:spcBef>
              <a:defRPr/>
            </a:pPr>
            <a:r>
              <a:rPr lang="en-US" sz="2625" b="1" dirty="0">
                <a:solidFill>
                  <a:schemeClr val="accent4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Soil health and watershed response factors after fire: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19C2D5-1D60-BECA-7972-5AC35DF3F4BB}"/>
              </a:ext>
            </a:extLst>
          </p:cNvPr>
          <p:cNvSpPr txBox="1"/>
          <p:nvPr/>
        </p:nvSpPr>
        <p:spPr>
          <a:xfrm>
            <a:off x="269825" y="2445369"/>
            <a:ext cx="4429593" cy="3052118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257175" indent="-257175">
              <a:spcBef>
                <a:spcPts val="45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highlight>
                  <a:srgbClr val="00FF00"/>
                </a:highlight>
              </a:rPr>
              <a:t>Infiltration rates*</a:t>
            </a:r>
          </a:p>
          <a:p>
            <a:pPr marL="257175" indent="-257175">
              <a:spcBef>
                <a:spcPts val="45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highlight>
                  <a:srgbClr val="00FF00"/>
                </a:highlight>
              </a:rPr>
              <a:t>Loss of forest floor*</a:t>
            </a:r>
          </a:p>
          <a:p>
            <a:pPr marL="257175" indent="-257175">
              <a:spcBef>
                <a:spcPts val="45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>
                <a:highlight>
                  <a:srgbClr val="00FF00"/>
                </a:highlight>
              </a:rPr>
              <a:t>Vegetation recovery*</a:t>
            </a:r>
          </a:p>
          <a:p>
            <a:pPr marL="257175" indent="-257175">
              <a:spcBef>
                <a:spcPts val="45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Overstory mortality</a:t>
            </a:r>
          </a:p>
          <a:p>
            <a:pPr marL="257175" indent="-257175">
              <a:spcBef>
                <a:spcPts val="45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Post-fire rainfall intensity</a:t>
            </a:r>
          </a:p>
          <a:p>
            <a:pPr marL="257175" indent="-257175">
              <a:spcBef>
                <a:spcPts val="45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Topography</a:t>
            </a:r>
          </a:p>
          <a:p>
            <a:pPr marL="257175" indent="-257175">
              <a:spcBef>
                <a:spcPts val="45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spcBef>
                <a:spcPts val="450"/>
              </a:spcBef>
              <a:buClr>
                <a:schemeClr val="accent1"/>
              </a:buClr>
            </a:pPr>
            <a:r>
              <a:rPr lang="en-US" sz="1350" dirty="0">
                <a:highlight>
                  <a:srgbClr val="00FF00"/>
                </a:highlight>
              </a:rPr>
              <a:t>*Factors directly related to soil health</a:t>
            </a:r>
          </a:p>
          <a:p>
            <a:pPr marL="342900" indent="-342900">
              <a:spcBef>
                <a:spcPts val="45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2100" dirty="0"/>
          </a:p>
        </p:txBody>
      </p:sp>
      <p:pic>
        <p:nvPicPr>
          <p:cNvPr id="3" name="Content Placeholder 4" descr="Image of a longleaf pine stand">
            <a:extLst>
              <a:ext uri="{FF2B5EF4-FFF2-40B4-BE49-F238E27FC236}">
                <a16:creationId xmlns:a16="http://schemas.microsoft.com/office/drawing/2014/main" id="{72368EA6-6D8B-5A23-B9C2-8B92C83D90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04544" y="2445369"/>
            <a:ext cx="3910508" cy="2899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51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1DE423-445E-99CD-5C52-51F14BB4E3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3" y="1481778"/>
            <a:ext cx="7924468" cy="3983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 panose="020B0606030504020204" pitchFamily="34" charset="0"/>
                <a:cs typeface="Arial" panose="020B0604020202020204" pitchFamily="34" charset="0"/>
              </a:rPr>
              <a:t>Erosion and sedimentation after fire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34B2AB-4ACA-4E81-EBDF-E53F82ACE5E8}"/>
              </a:ext>
            </a:extLst>
          </p:cNvPr>
          <p:cNvSpPr txBox="1"/>
          <p:nvPr/>
        </p:nvSpPr>
        <p:spPr>
          <a:xfrm>
            <a:off x="296866" y="1880089"/>
            <a:ext cx="33569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May be severe or negligible, depending on conditions.</a:t>
            </a:r>
          </a:p>
        </p:txBody>
      </p:sp>
      <p:grpSp>
        <p:nvGrpSpPr>
          <p:cNvPr id="7" name="Group 6" descr="Image of runoff after various conditions of forest fire">
            <a:extLst>
              <a:ext uri="{FF2B5EF4-FFF2-40B4-BE49-F238E27FC236}">
                <a16:creationId xmlns:a16="http://schemas.microsoft.com/office/drawing/2014/main" id="{0320BA6E-A7F7-FF8A-CAAB-756585AE6EDD}"/>
              </a:ext>
            </a:extLst>
          </p:cNvPr>
          <p:cNvGrpSpPr/>
          <p:nvPr/>
        </p:nvGrpSpPr>
        <p:grpSpPr>
          <a:xfrm>
            <a:off x="3919806" y="2257450"/>
            <a:ext cx="5058923" cy="3287974"/>
            <a:chOff x="5226407" y="1866933"/>
            <a:chExt cx="6745231" cy="438396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08516D4-20A0-E9EF-1E27-884BB67B1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5226407" y="1866933"/>
              <a:ext cx="6745231" cy="438396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071A5B-DB63-C8F1-6B46-E38E19CFB0F1}"/>
                </a:ext>
              </a:extLst>
            </p:cNvPr>
            <p:cNvSpPr txBox="1"/>
            <p:nvPr/>
          </p:nvSpPr>
          <p:spPr>
            <a:xfrm>
              <a:off x="8526163" y="5748297"/>
              <a:ext cx="675827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i="1" dirty="0"/>
                <a:t>USGS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3987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982F23-ABB3-8AF6-0A1F-454EC0D4A9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4" y="1481778"/>
            <a:ext cx="6549819" cy="5982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Summary of 3 Key Points:</a:t>
            </a:r>
          </a:p>
        </p:txBody>
      </p:sp>
      <p:pic>
        <p:nvPicPr>
          <p:cNvPr id="9" name="Picture Placeholder 8" descr="A river with trees around it">
            <a:extLst>
              <a:ext uri="{FF2B5EF4-FFF2-40B4-BE49-F238E27FC236}">
                <a16:creationId xmlns:a16="http://schemas.microsoft.com/office/drawing/2014/main" id="{6C6E6850-E776-45E1-31EF-9CAC39F9F4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5228" r="35228"/>
          <a:stretch>
            <a:fillRect/>
          </a:stretch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4E849-C50F-B14F-48F5-1E178FE21A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2080022"/>
            <a:ext cx="6316218" cy="1100099"/>
          </a:xfrm>
        </p:spPr>
        <p:txBody>
          <a:bodyPr/>
          <a:lstStyle/>
          <a:p>
            <a:r>
              <a:rPr lang="en-US" sz="1950" dirty="0"/>
              <a:t>Healthy soils are an integral part of forest hydrology that contribute to a stable supply of high-quality water.</a:t>
            </a:r>
          </a:p>
          <a:p>
            <a:endParaRPr lang="en-US" sz="195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6060DDA-D4AC-D75F-9DD9-FC4B7DBC4F5F}"/>
              </a:ext>
            </a:extLst>
          </p:cNvPr>
          <p:cNvSpPr txBox="1">
            <a:spLocks/>
          </p:cNvSpPr>
          <p:nvPr/>
        </p:nvSpPr>
        <p:spPr>
          <a:xfrm>
            <a:off x="377190" y="3380054"/>
            <a:ext cx="6316218" cy="76758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50" dirty="0"/>
              <a:t>Several watershed features play important roles in regulating forestland hydrologic processes.</a:t>
            </a:r>
          </a:p>
          <a:p>
            <a:endParaRPr lang="en-US" sz="195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EB11DD5-81FD-4FF2-AF9E-D1CD4BE436FE}"/>
              </a:ext>
            </a:extLst>
          </p:cNvPr>
          <p:cNvSpPr txBox="1">
            <a:spLocks/>
          </p:cNvSpPr>
          <p:nvPr/>
        </p:nvSpPr>
        <p:spPr>
          <a:xfrm>
            <a:off x="377190" y="4347573"/>
            <a:ext cx="6316218" cy="76758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50" dirty="0"/>
              <a:t>Forest management factors that affect soil health also affect water yield and water quality.</a:t>
            </a:r>
          </a:p>
          <a:p>
            <a:endParaRPr lang="en-US" sz="19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9AD27B-F469-177E-BEFC-655200A7BC56}"/>
              </a:ext>
            </a:extLst>
          </p:cNvPr>
          <p:cNvSpPr txBox="1"/>
          <p:nvPr/>
        </p:nvSpPr>
        <p:spPr>
          <a:xfrm>
            <a:off x="7182092" y="5238327"/>
            <a:ext cx="180530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National Forest Foundation</a:t>
            </a:r>
          </a:p>
        </p:txBody>
      </p:sp>
    </p:spTree>
    <p:extLst>
      <p:ext uri="{BB962C8B-B14F-4D97-AF65-F5344CB8AC3E}">
        <p14:creationId xmlns:p14="http://schemas.microsoft.com/office/powerpoint/2010/main" val="17500788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71BB-0592-DA7B-4540-EE7321F7E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" y="1481329"/>
            <a:ext cx="7886700" cy="1071986"/>
          </a:xfrm>
        </p:spPr>
        <p:txBody>
          <a:bodyPr/>
          <a:lstStyle/>
          <a:p>
            <a:r>
              <a:rPr lang="en-US" kern="1200" dirty="0">
                <a:solidFill>
                  <a:srgbClr val="19567B"/>
                </a:solidFill>
                <a:latin typeface="+mj-lt"/>
                <a:ea typeface="+mj-ea"/>
                <a:cs typeface="+mj-cs"/>
              </a:rPr>
              <a:t>Part 2. Nutrient </a:t>
            </a:r>
            <a:r>
              <a:rPr lang="en-US" dirty="0">
                <a:solidFill>
                  <a:srgbClr val="19567B"/>
                </a:solidFill>
              </a:rPr>
              <a:t>c</a:t>
            </a:r>
            <a:r>
              <a:rPr lang="en-US" kern="1200" dirty="0">
                <a:solidFill>
                  <a:srgbClr val="19567B"/>
                </a:solidFill>
                <a:latin typeface="+mj-lt"/>
                <a:ea typeface="+mj-ea"/>
                <a:cs typeface="+mj-cs"/>
              </a:rPr>
              <a:t>ycling in forestlands</a:t>
            </a:r>
            <a:endParaRPr lang="en-US" dirty="0">
              <a:solidFill>
                <a:srgbClr val="19567B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2CA95-C57D-1CA9-CCB6-A08EF5727D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7923" y="1621748"/>
            <a:ext cx="7602794" cy="3856220"/>
          </a:xfrm>
        </p:spPr>
        <p:txBody>
          <a:bodyPr lIns="68580" tIns="34290" rIns="68580" bIns="34290" anchor="t"/>
          <a:lstStyle/>
          <a:p>
            <a:pPr marL="0" indent="0" algn="ctr">
              <a:buNone/>
            </a:pPr>
            <a:endParaRPr lang="en-US" sz="1650" dirty="0">
              <a:solidFill>
                <a:srgbClr val="19567B"/>
              </a:solidFill>
            </a:endParaRPr>
          </a:p>
          <a:p>
            <a:pPr marL="170974" indent="-170974"/>
            <a:r>
              <a:rPr lang="en-US" sz="1500" dirty="0">
                <a:solidFill>
                  <a:srgbClr val="002060"/>
                </a:solidFill>
                <a:latin typeface="+mj-lt"/>
              </a:rPr>
              <a:t>Key Points—Several general factors </a:t>
            </a:r>
            <a:r>
              <a:rPr lang="en-US" sz="1500" kern="100" dirty="0">
                <a:solidFill>
                  <a:srgbClr val="002060"/>
                </a:solidFill>
                <a:latin typeface="+mj-lt"/>
                <a:ea typeface="Aptos" panose="020B0004020202020204" pitchFamily="34" charset="0"/>
                <a:cs typeface="Times New Roman"/>
              </a:rPr>
              <a:t>influence forestland nutrient cycling, including some directly related to soil health: </a:t>
            </a:r>
          </a:p>
          <a:p>
            <a:pPr marL="685800" lvl="2" indent="-17097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effectLst/>
                <a:latin typeface="+mj-lt"/>
                <a:ea typeface="Aptos" panose="020B0004020202020204" pitchFamily="34" charset="0"/>
                <a:cs typeface="Times New Roman"/>
              </a:rPr>
              <a:t>Climate effects: Tropical, temperate, and boreal forests </a:t>
            </a:r>
          </a:p>
          <a:p>
            <a:pPr marL="685800" lvl="2" indent="-17097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effectLst/>
                <a:latin typeface="+mj-lt"/>
                <a:ea typeface="Aptos" panose="020B0004020202020204" pitchFamily="34" charset="0"/>
                <a:cs typeface="Times New Roman"/>
              </a:rPr>
              <a:t>Biotic factors</a:t>
            </a:r>
          </a:p>
          <a:p>
            <a:pPr marL="685800" lvl="2" indent="-17097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effectLst/>
                <a:latin typeface="+mj-lt"/>
                <a:ea typeface="Aptos" panose="020B0004020202020204" pitchFamily="34" charset="0"/>
                <a:cs typeface="Times New Roman"/>
              </a:rPr>
              <a:t>Abiotic factors</a:t>
            </a:r>
          </a:p>
          <a:p>
            <a:pPr marL="685800" lvl="2" indent="-17097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kern="100" dirty="0">
                <a:solidFill>
                  <a:srgbClr val="002060"/>
                </a:solidFill>
                <a:effectLst/>
                <a:latin typeface="+mj-lt"/>
                <a:ea typeface="Aptos" panose="020B0004020202020204" pitchFamily="34" charset="0"/>
                <a:cs typeface="Times New Roman"/>
              </a:rPr>
              <a:t>Effects of disturbance: </a:t>
            </a:r>
          </a:p>
          <a:p>
            <a:pPr marL="10287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kern="100" dirty="0">
                <a:solidFill>
                  <a:srgbClr val="002060"/>
                </a:solidFill>
                <a:latin typeface="+mj-lt"/>
                <a:ea typeface="Aptos" panose="020B0004020202020204" pitchFamily="34" charset="0"/>
                <a:cs typeface="Times New Roman"/>
              </a:rPr>
              <a:t>a. Fire </a:t>
            </a:r>
          </a:p>
          <a:p>
            <a:pPr marL="10287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kern="100" dirty="0">
                <a:solidFill>
                  <a:srgbClr val="002060"/>
                </a:solidFill>
                <a:latin typeface="+mj-lt"/>
                <a:ea typeface="Aptos" panose="020B0004020202020204" pitchFamily="34" charset="0"/>
                <a:cs typeface="Times New Roman"/>
              </a:rPr>
              <a:t>b. Weather events</a:t>
            </a:r>
          </a:p>
          <a:p>
            <a:pPr marL="10287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kern="100" dirty="0">
                <a:solidFill>
                  <a:srgbClr val="002060"/>
                </a:solidFill>
                <a:latin typeface="+mj-lt"/>
                <a:ea typeface="Aptos" panose="020B0004020202020204" pitchFamily="34" charset="0"/>
                <a:cs typeface="Times New Roman"/>
              </a:rPr>
              <a:t>c. Harvest effects</a:t>
            </a:r>
          </a:p>
          <a:p>
            <a:pPr marL="10287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kern="100" dirty="0">
                <a:solidFill>
                  <a:srgbClr val="002060"/>
                </a:solidFill>
                <a:latin typeface="+mj-lt"/>
                <a:ea typeface="Aptos" panose="020B0004020202020204" pitchFamily="34" charset="0"/>
                <a:cs typeface="Times New Roman"/>
              </a:rPr>
              <a:t>d. Pest infestations</a:t>
            </a:r>
          </a:p>
          <a:p>
            <a:pPr marL="10287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kern="100" dirty="0">
                <a:solidFill>
                  <a:srgbClr val="002060"/>
                </a:solidFill>
                <a:latin typeface="+mj-lt"/>
                <a:ea typeface="Aptos" panose="020B0004020202020204" pitchFamily="34" charset="0"/>
                <a:cs typeface="Times New Roman"/>
              </a:rPr>
              <a:t>e. Fertilization</a:t>
            </a:r>
          </a:p>
          <a:p>
            <a:pPr marL="0" indent="0" algn="ctr">
              <a:buNone/>
            </a:pPr>
            <a:endParaRPr lang="en-US" dirty="0">
              <a:solidFill>
                <a:srgbClr val="1956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800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883FF00B-41C7-FA98-10B6-F6CBAA16CF1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0390" y="1306956"/>
            <a:ext cx="8462756" cy="136941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783">
              <a:spcBef>
                <a:spcPts val="750"/>
              </a:spcBef>
              <a:buNone/>
              <a:defRPr/>
            </a:pPr>
            <a:r>
              <a:rPr lang="en-US" sz="1650" dirty="0"/>
              <a:t>A generalization: </a:t>
            </a:r>
            <a:br>
              <a:rPr lang="en-US" sz="1650" dirty="0"/>
            </a:br>
            <a:r>
              <a:rPr lang="en-US" sz="2100" dirty="0">
                <a:solidFill>
                  <a:srgbClr val="19567B"/>
                </a:solidFill>
              </a:rPr>
              <a:t>“More than half of the annual nutrient uptake by a forest is typically returned to (the) forest floor (litterfall) and soil (fine root turnover)".</a:t>
            </a:r>
            <a:br>
              <a:rPr lang="en-US" sz="2100" dirty="0">
                <a:solidFill>
                  <a:srgbClr val="19567B"/>
                </a:solidFill>
              </a:rPr>
            </a:br>
            <a:r>
              <a:rPr lang="en-US" sz="1050" dirty="0"/>
              <a:t>(Foster and Bhatti, 2006)</a:t>
            </a:r>
          </a:p>
        </p:txBody>
      </p:sp>
      <p:pic>
        <p:nvPicPr>
          <p:cNvPr id="11" name="Picture 2" descr="Image of the forest floor">
            <a:extLst>
              <a:ext uri="{FF2B5EF4-FFF2-40B4-BE49-F238E27FC236}">
                <a16:creationId xmlns:a16="http://schemas.microsoft.com/office/drawing/2014/main" id="{66096099-C456-1F1F-6DFF-FCB5B3236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11945" r="11945"/>
          <a:stretch/>
        </p:blipFill>
        <p:spPr bwMode="auto">
          <a:xfrm>
            <a:off x="1742608" y="2821559"/>
            <a:ext cx="5878824" cy="252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820DA7-56C6-CD66-1262-5D3C81AB842C}"/>
              </a:ext>
            </a:extLst>
          </p:cNvPr>
          <p:cNvSpPr txBox="1"/>
          <p:nvPr/>
        </p:nvSpPr>
        <p:spPr>
          <a:xfrm>
            <a:off x="1739305" y="5156399"/>
            <a:ext cx="2057400" cy="1962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25" dirty="0">
                <a:solidFill>
                  <a:srgbClr val="FFFFFF"/>
                </a:solidFill>
              </a:rPr>
              <a:t>Oregon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143613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46143D28-008B-374A-907D-F75D18418F1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0390" y="1306956"/>
            <a:ext cx="8685006" cy="7279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>
              <a:spcBef>
                <a:spcPts val="750"/>
              </a:spcBef>
              <a:buNone/>
              <a:defRPr/>
            </a:pPr>
            <a:r>
              <a:rPr lang="en-US" sz="2700" b="1" dirty="0">
                <a:solidFill>
                  <a:srgbClr val="19567B"/>
                </a:solidFill>
              </a:rPr>
              <a:t>Forest types by climatic region</a:t>
            </a:r>
            <a:br>
              <a:rPr lang="en-US" sz="2700" b="1" dirty="0">
                <a:solidFill>
                  <a:srgbClr val="19567B"/>
                </a:solidFill>
              </a:rPr>
            </a:br>
            <a:r>
              <a:rPr lang="en-US" sz="1050" b="1" dirty="0"/>
              <a:t>(Source: FAO)</a:t>
            </a:r>
            <a:endParaRPr lang="en-US" sz="2100" b="1" dirty="0"/>
          </a:p>
          <a:p>
            <a:pPr marL="170974" indent="-170974" defTabSz="685783">
              <a:spcBef>
                <a:spcPts val="750"/>
              </a:spcBef>
              <a:defRPr/>
            </a:pPr>
            <a:br>
              <a:rPr lang="en-US" sz="1050" b="1" dirty="0"/>
            </a:br>
            <a:endParaRPr lang="en-US" sz="1050" b="1" dirty="0"/>
          </a:p>
        </p:txBody>
      </p:sp>
      <p:pic>
        <p:nvPicPr>
          <p:cNvPr id="5" name="Picture 2" descr="Generalized image of forest types by climatic regions">
            <a:extLst>
              <a:ext uri="{FF2B5EF4-FFF2-40B4-BE49-F238E27FC236}">
                <a16:creationId xmlns:a16="http://schemas.microsoft.com/office/drawing/2014/main" id="{AC7E8A64-C79B-B0C5-AB68-0DD3212C7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119" r="7119"/>
          <a:stretch/>
        </p:blipFill>
        <p:spPr bwMode="auto">
          <a:xfrm>
            <a:off x="1511274" y="1899474"/>
            <a:ext cx="6584810" cy="364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676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Image of tropical forest">
            <a:extLst>
              <a:ext uri="{FF2B5EF4-FFF2-40B4-BE49-F238E27FC236}">
                <a16:creationId xmlns:a16="http://schemas.microsoft.com/office/drawing/2014/main" id="{46EB97BC-C6BA-DC5D-581E-51A9DFB7F7E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8717" r="18717"/>
          <a:stretch/>
        </p:blipFill>
        <p:spPr>
          <a:xfrm>
            <a:off x="7190185" y="1551385"/>
            <a:ext cx="1733550" cy="3890963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982F23-ABB3-8AF6-0A1F-454EC0D4A9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4" y="1261985"/>
            <a:ext cx="7041944" cy="7839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  <a:defRPr/>
            </a:pPr>
            <a:r>
              <a:rPr lang="en-US" sz="2250" b="1" dirty="0">
                <a:solidFill>
                  <a:schemeClr val="accent4"/>
                </a:solidFill>
                <a:ea typeface="Open Sans"/>
                <a:cs typeface="Open Sans"/>
              </a:rPr>
              <a:t>Climate effects &amp; General trends in nutrient cycling by forest type</a:t>
            </a:r>
            <a:endParaRPr lang="en-US" sz="2250" b="1" dirty="0">
              <a:solidFill>
                <a:schemeClr val="accent4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4E849-C50F-B14F-48F5-1E178FE2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2080022"/>
            <a:ext cx="6726994" cy="3366054"/>
          </a:xfrm>
        </p:spPr>
        <p:txBody>
          <a:bodyPr/>
          <a:lstStyle/>
          <a:p>
            <a:pPr marL="0" indent="0">
              <a:buNone/>
            </a:pPr>
            <a:endParaRPr lang="en-US" sz="1950" dirty="0"/>
          </a:p>
          <a:p>
            <a:endParaRPr lang="en-US" sz="195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EB11DD5-81FD-4FF2-AF9E-D1CD4BE436FE}"/>
              </a:ext>
            </a:extLst>
          </p:cNvPr>
          <p:cNvSpPr txBox="1">
            <a:spLocks/>
          </p:cNvSpPr>
          <p:nvPr/>
        </p:nvSpPr>
        <p:spPr>
          <a:xfrm>
            <a:off x="1004762" y="2385041"/>
            <a:ext cx="6099422" cy="3223287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3874" lvl="1" indent="-170974"/>
            <a:r>
              <a:rPr lang="en-US" sz="1500" dirty="0"/>
              <a:t>Usually found on highly weathered soils with low fertility.</a:t>
            </a:r>
          </a:p>
          <a:p>
            <a:pPr marL="513874" lvl="1" indent="-170974"/>
            <a:r>
              <a:rPr lang="en-US" sz="1500" dirty="0"/>
              <a:t>Often in areas of high rainfall coupled with high average temperatures.</a:t>
            </a:r>
          </a:p>
          <a:p>
            <a:pPr marL="513874" lvl="1" indent="-170974"/>
            <a:r>
              <a:rPr lang="en-US" sz="1500" dirty="0"/>
              <a:t>Typically have high proportion of total nutrients in above-ground vegetation.</a:t>
            </a:r>
          </a:p>
          <a:p>
            <a:pPr marL="513874" lvl="1" indent="-170974"/>
            <a:r>
              <a:rPr lang="en-US" sz="1500" dirty="0"/>
              <a:t>Typically characterized by low nutrient storage in forest floor and mineral soil.</a:t>
            </a:r>
          </a:p>
          <a:p>
            <a:pPr marL="513874" lvl="1" indent="-170974"/>
            <a:r>
              <a:rPr lang="en-US" sz="1500" dirty="0"/>
              <a:t>Litter is rapidly decomposed and returned to living vegetation (turnover rate 10x as fast as for boreal soils).</a:t>
            </a:r>
          </a:p>
          <a:p>
            <a:pPr marL="513874" lvl="1" indent="-170974"/>
            <a:r>
              <a:rPr lang="en-US" sz="1500" dirty="0"/>
              <a:t>Trends may be modified by periods of flooding or drought.</a:t>
            </a:r>
          </a:p>
          <a:p>
            <a:pPr marL="513874" lvl="1" indent="-170974"/>
            <a:endParaRPr lang="en-US" sz="15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9AD27B-F469-177E-BEFC-655200A7BC56}"/>
              </a:ext>
            </a:extLst>
          </p:cNvPr>
          <p:cNvSpPr txBox="1"/>
          <p:nvPr/>
        </p:nvSpPr>
        <p:spPr>
          <a:xfrm>
            <a:off x="7190031" y="5238327"/>
            <a:ext cx="730008" cy="2077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Wikipedia</a:t>
            </a:r>
            <a:endParaRPr lang="en-US" sz="13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AB7F71-78D3-1423-B93D-91747628DA34}"/>
              </a:ext>
            </a:extLst>
          </p:cNvPr>
          <p:cNvSpPr txBox="1"/>
          <p:nvPr/>
        </p:nvSpPr>
        <p:spPr>
          <a:xfrm>
            <a:off x="561828" y="2049665"/>
            <a:ext cx="2057400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Tropical forests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838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71BB-0592-DA7B-4540-EE7321F7E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" y="1481329"/>
            <a:ext cx="7886700" cy="1071986"/>
          </a:xfrm>
        </p:spPr>
        <p:txBody>
          <a:bodyPr/>
          <a:lstStyle/>
          <a:p>
            <a:r>
              <a:rPr lang="en-US" sz="3300" dirty="0">
                <a:solidFill>
                  <a:srgbClr val="19567B"/>
                </a:solidFill>
              </a:rPr>
              <a:t>Overview:</a:t>
            </a:r>
            <a:endParaRPr lang="en-US" dirty="0">
              <a:solidFill>
                <a:srgbClr val="19567B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2CA95-C57D-1CA9-CCB6-A08EF5727D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7923" y="2217607"/>
            <a:ext cx="7602794" cy="2900597"/>
          </a:xfrm>
        </p:spPr>
        <p:txBody>
          <a:bodyPr/>
          <a:lstStyle/>
          <a:p>
            <a:pPr marL="240030" indent="-240030">
              <a:lnSpc>
                <a:spcPct val="100000"/>
              </a:lnSpc>
              <a:spcBef>
                <a:spcPts val="0"/>
              </a:spcBef>
            </a:pPr>
            <a:r>
              <a:rPr lang="en-US" sz="1950" dirty="0">
                <a:solidFill>
                  <a:schemeClr val="tx1"/>
                </a:solidFill>
              </a:rPr>
              <a:t>Water and nutrient cycling in forestlands share some common characteristics that are found in cropland, but there are some notable differences, also.</a:t>
            </a:r>
            <a:br>
              <a:rPr lang="en-US" sz="1950" dirty="0">
                <a:solidFill>
                  <a:schemeClr val="tx1"/>
                </a:solidFill>
              </a:rPr>
            </a:br>
            <a:endParaRPr lang="en-US" sz="1950" dirty="0">
              <a:solidFill>
                <a:schemeClr val="tx1"/>
              </a:solidFill>
            </a:endParaRPr>
          </a:p>
          <a:p>
            <a:pPr marL="240030" indent="-240030">
              <a:lnSpc>
                <a:spcPct val="100000"/>
              </a:lnSpc>
              <a:spcBef>
                <a:spcPts val="0"/>
              </a:spcBef>
            </a:pPr>
            <a:r>
              <a:rPr lang="en-US" sz="1950" dirty="0">
                <a:solidFill>
                  <a:schemeClr val="tx1"/>
                </a:solidFill>
              </a:rPr>
              <a:t>This module will focus on the general characteristics of both water and nutrient cycling in forestlands, with attention to how these are impacted by forest soil health. </a:t>
            </a:r>
          </a:p>
          <a:p>
            <a:pPr marL="240030" indent="-240030" algn="ctr">
              <a:lnSpc>
                <a:spcPct val="100000"/>
              </a:lnSpc>
              <a:spcBef>
                <a:spcPts val="450"/>
              </a:spcBef>
            </a:pPr>
            <a:endParaRPr lang="en-US" sz="19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9621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Image of temperate forest">
            <a:extLst>
              <a:ext uri="{FF2B5EF4-FFF2-40B4-BE49-F238E27FC236}">
                <a16:creationId xmlns:a16="http://schemas.microsoft.com/office/drawing/2014/main" id="{211EC00C-CDA6-E064-2570-B10B499565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5564" r="35564"/>
          <a:stretch/>
        </p:blipFill>
        <p:spPr>
          <a:xfrm>
            <a:off x="6700400" y="1861458"/>
            <a:ext cx="1986402" cy="3131003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982F23-ABB3-8AF6-0A1F-454EC0D4A9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1261985"/>
            <a:ext cx="6700400" cy="8148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  <a:defRPr/>
            </a:pPr>
            <a:r>
              <a:rPr lang="en-US" sz="2250" b="1" dirty="0">
                <a:solidFill>
                  <a:schemeClr val="accent4"/>
                </a:solidFill>
                <a:ea typeface="Open Sans"/>
                <a:cs typeface="Open Sans"/>
              </a:rPr>
              <a:t>Climate effects &amp; General trends in nutrient cycling by forest type</a:t>
            </a:r>
            <a:endParaRPr lang="en-US" sz="2250" b="1" dirty="0">
              <a:solidFill>
                <a:schemeClr val="accent4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4E849-C50F-B14F-48F5-1E178FE21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2080022"/>
            <a:ext cx="5909310" cy="3366054"/>
          </a:xfrm>
        </p:spPr>
        <p:txBody>
          <a:bodyPr/>
          <a:lstStyle/>
          <a:p>
            <a:pPr marL="0" indent="0">
              <a:buNone/>
            </a:pPr>
            <a:endParaRPr lang="en-US" sz="1950" dirty="0"/>
          </a:p>
          <a:p>
            <a:endParaRPr lang="en-US" sz="195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6060DDA-D4AC-D75F-9DD9-FC4B7DBC4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77190" y="2076826"/>
            <a:ext cx="6316218" cy="2460884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950" dirty="0"/>
          </a:p>
          <a:p>
            <a:endParaRPr lang="en-US" sz="19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9AD27B-F469-177E-BEFC-655200A7BC56}"/>
              </a:ext>
            </a:extLst>
          </p:cNvPr>
          <p:cNvSpPr txBox="1"/>
          <p:nvPr/>
        </p:nvSpPr>
        <p:spPr>
          <a:xfrm>
            <a:off x="6700400" y="4701997"/>
            <a:ext cx="1239763" cy="2077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Trillium Montessori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AB7F71-78D3-1423-B93D-91747628DA34}"/>
              </a:ext>
            </a:extLst>
          </p:cNvPr>
          <p:cNvSpPr txBox="1"/>
          <p:nvPr/>
        </p:nvSpPr>
        <p:spPr>
          <a:xfrm>
            <a:off x="555625" y="2076827"/>
            <a:ext cx="2057400" cy="2885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25" b="1" dirty="0">
                <a:solidFill>
                  <a:schemeClr val="accent1"/>
                </a:solidFill>
              </a:rPr>
              <a:t>Temperate forests</a:t>
            </a:r>
            <a:endParaRPr lang="en-US" sz="1425" dirty="0">
              <a:solidFill>
                <a:schemeClr val="accent1"/>
              </a:solidFill>
            </a:endParaRP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A8899911-6357-5454-36EB-E564B1C91B94}"/>
              </a:ext>
            </a:extLst>
          </p:cNvPr>
          <p:cNvSpPr txBox="1">
            <a:spLocks/>
          </p:cNvSpPr>
          <p:nvPr/>
        </p:nvSpPr>
        <p:spPr>
          <a:xfrm>
            <a:off x="916401" y="2414763"/>
            <a:ext cx="5237797" cy="2577698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3874" lvl="1" indent="-170974">
              <a:lnSpc>
                <a:spcPct val="100000"/>
              </a:lnSpc>
              <a:spcBef>
                <a:spcPts val="750"/>
              </a:spcBef>
            </a:pPr>
            <a:r>
              <a:rPr lang="en-US" sz="1500" dirty="0"/>
              <a:t>Usually found on young to moderately-weathers soils with wide range of fertility.</a:t>
            </a:r>
          </a:p>
          <a:p>
            <a:pPr marL="513874" lvl="1" indent="-170974">
              <a:lnSpc>
                <a:spcPct val="100000"/>
              </a:lnSpc>
              <a:spcBef>
                <a:spcPts val="750"/>
              </a:spcBef>
            </a:pPr>
            <a:r>
              <a:rPr lang="en-US" sz="1500" dirty="0"/>
              <a:t>Average annual temperature and precipitation vary according to region.</a:t>
            </a:r>
          </a:p>
          <a:p>
            <a:pPr marL="513874" lvl="1" indent="-170974">
              <a:lnSpc>
                <a:spcPct val="100000"/>
              </a:lnSpc>
              <a:spcBef>
                <a:spcPts val="750"/>
              </a:spcBef>
            </a:pPr>
            <a:r>
              <a:rPr lang="en-US" sz="1500" dirty="0"/>
              <a:t>Exhibit more balance in nutrient storage pools between soil, forest floor, and living vegetation.</a:t>
            </a:r>
          </a:p>
          <a:p>
            <a:pPr marL="513874" lvl="1" indent="-170974">
              <a:lnSpc>
                <a:spcPct val="100000"/>
              </a:lnSpc>
              <a:spcBef>
                <a:spcPts val="750"/>
              </a:spcBef>
            </a:pPr>
            <a:r>
              <a:rPr lang="en-US" sz="1500" dirty="0"/>
              <a:t>Nutrient storage varies across pools seasonally.  </a:t>
            </a:r>
          </a:p>
        </p:txBody>
      </p:sp>
    </p:spTree>
    <p:extLst>
      <p:ext uri="{BB962C8B-B14F-4D97-AF65-F5344CB8AC3E}">
        <p14:creationId xmlns:p14="http://schemas.microsoft.com/office/powerpoint/2010/main" val="1419803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Image of boreal forest">
            <a:extLst>
              <a:ext uri="{FF2B5EF4-FFF2-40B4-BE49-F238E27FC236}">
                <a16:creationId xmlns:a16="http://schemas.microsoft.com/office/drawing/2014/main" id="{8EA1183E-E886-CD98-D9C7-84A39255B2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5439" r="35439"/>
          <a:stretch/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4E849-C50F-B14F-48F5-1E178FE21A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62368" y="2575816"/>
            <a:ext cx="5816501" cy="2166613"/>
          </a:xfrm>
        </p:spPr>
        <p:txBody>
          <a:bodyPr lIns="68580" tIns="34290" rIns="68580" bIns="34290" anchor="t"/>
          <a:lstStyle/>
          <a:p>
            <a:pPr marL="513874" lvl="1" indent="-170974">
              <a:spcBef>
                <a:spcPts val="750"/>
              </a:spcBef>
            </a:pPr>
            <a:r>
              <a:rPr lang="en-US" sz="1500" dirty="0"/>
              <a:t> Typically found on young soils in cold areas with wide range of fertility.</a:t>
            </a:r>
          </a:p>
          <a:p>
            <a:pPr marL="513874" lvl="1" indent="-170974">
              <a:spcBef>
                <a:spcPts val="750"/>
              </a:spcBef>
            </a:pPr>
            <a:r>
              <a:rPr lang="en-US" sz="1500" dirty="0"/>
              <a:t>Tend to accumulate nutrients and organic carbon in the forest floor.</a:t>
            </a:r>
          </a:p>
          <a:p>
            <a:pPr marL="513874" lvl="1" indent="-170974">
              <a:spcBef>
                <a:spcPts val="750"/>
              </a:spcBef>
            </a:pPr>
            <a:r>
              <a:rPr lang="en-US" sz="1500" dirty="0"/>
              <a:t>Low temperatures and short growing seasons reduce microbial activity, decomposition/ mineralization, and primary production.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EB11DD5-81FD-4FF2-AF9E-D1CD4BE4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77191" y="2115572"/>
            <a:ext cx="6465569" cy="3480444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3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9AD27B-F469-177E-BEFC-655200A7BC56}"/>
              </a:ext>
            </a:extLst>
          </p:cNvPr>
          <p:cNvSpPr txBox="1"/>
          <p:nvPr/>
        </p:nvSpPr>
        <p:spPr>
          <a:xfrm>
            <a:off x="7182092" y="5238327"/>
            <a:ext cx="444674" cy="2077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USFS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9520F338-1191-CCB2-8877-C19421773E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4" y="1261984"/>
            <a:ext cx="7041944" cy="8883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  <a:defRPr/>
            </a:pPr>
            <a:r>
              <a:rPr lang="en-US" sz="2625" b="1" dirty="0">
                <a:solidFill>
                  <a:schemeClr val="accent4"/>
                </a:solidFill>
                <a:ea typeface="Open Sans"/>
                <a:cs typeface="Open Sans"/>
              </a:rPr>
              <a:t>Climate effects &amp; General trends in nutrient cycling by forest type</a:t>
            </a:r>
            <a:endParaRPr lang="en-US" sz="2625" b="1" dirty="0">
              <a:solidFill>
                <a:schemeClr val="accent4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07CD4D-CB03-0A26-E14E-6E762883B678}"/>
              </a:ext>
            </a:extLst>
          </p:cNvPr>
          <p:cNvSpPr txBox="1"/>
          <p:nvPr/>
        </p:nvSpPr>
        <p:spPr>
          <a:xfrm>
            <a:off x="678717" y="2162129"/>
            <a:ext cx="2057400" cy="2885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25" b="1" dirty="0">
                <a:solidFill>
                  <a:schemeClr val="accent1"/>
                </a:solidFill>
              </a:rPr>
              <a:t>Boreal forests</a:t>
            </a:r>
            <a:endParaRPr lang="en-US" sz="1425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731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2CA95-C57D-1CA9-CCB6-A08EF5727D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621" y="2147401"/>
            <a:ext cx="8638082" cy="3108317"/>
          </a:xfrm>
        </p:spPr>
        <p:txBody>
          <a:bodyPr/>
          <a:lstStyle/>
          <a:p>
            <a:pPr marL="240030" lvl="1" indent="-240030">
              <a:lnSpc>
                <a:spcPct val="100000"/>
              </a:lnSpc>
              <a:spcBef>
                <a:spcPts val="900"/>
              </a:spcBef>
            </a:pPr>
            <a:r>
              <a:rPr lang="en-US" dirty="0">
                <a:solidFill>
                  <a:schemeClr val="tx1"/>
                </a:solidFill>
                <a:latin typeface="Montserrat" pitchFamily="2" charset="0"/>
              </a:rPr>
              <a:t>Climate</a:t>
            </a:r>
          </a:p>
          <a:p>
            <a:pPr marL="240030" lvl="1" indent="-240030">
              <a:lnSpc>
                <a:spcPct val="100000"/>
              </a:lnSpc>
              <a:spcBef>
                <a:spcPts val="900"/>
              </a:spcBef>
            </a:pPr>
            <a:r>
              <a:rPr lang="en-US" dirty="0">
                <a:solidFill>
                  <a:schemeClr val="tx1"/>
                </a:solidFill>
                <a:latin typeface="Montserrat" pitchFamily="2" charset="0"/>
              </a:rPr>
              <a:t>Tree and other species community effects </a:t>
            </a:r>
          </a:p>
          <a:p>
            <a:pPr marL="240030" lvl="1" indent="-240030">
              <a:lnSpc>
                <a:spcPct val="100000"/>
              </a:lnSpc>
              <a:spcBef>
                <a:spcPts val="900"/>
              </a:spcBef>
            </a:pPr>
            <a:r>
              <a:rPr lang="en-US" dirty="0">
                <a:solidFill>
                  <a:schemeClr val="tx1"/>
                </a:solidFill>
                <a:latin typeface="Montserrat" pitchFamily="2" charset="0"/>
              </a:rPr>
              <a:t>Disturbance</a:t>
            </a:r>
          </a:p>
          <a:p>
            <a:pPr marL="240030" lvl="1" indent="-240030">
              <a:lnSpc>
                <a:spcPct val="100000"/>
              </a:lnSpc>
              <a:spcBef>
                <a:spcPts val="900"/>
              </a:spcBef>
            </a:pPr>
            <a:r>
              <a:rPr lang="en-US" dirty="0">
                <a:solidFill>
                  <a:schemeClr val="tx1"/>
                </a:solidFill>
                <a:latin typeface="Montserrat" pitchFamily="2" charset="0"/>
              </a:rPr>
              <a:t>Microbial associations: help acquire N, P, and micronutrients and redistribute between individuals and species.</a:t>
            </a:r>
          </a:p>
          <a:p>
            <a:pPr marL="240030" lvl="1" indent="-240030">
              <a:lnSpc>
                <a:spcPct val="100000"/>
              </a:lnSpc>
              <a:spcBef>
                <a:spcPts val="900"/>
              </a:spcBef>
            </a:pPr>
            <a:r>
              <a:rPr lang="en-US" kern="0" dirty="0">
                <a:solidFill>
                  <a:schemeClr val="tx1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Pests: Disease/ insect infestations:</a:t>
            </a:r>
            <a:endParaRPr lang="en-US" kern="100" dirty="0">
              <a:solidFill>
                <a:schemeClr val="tx1"/>
              </a:solidFill>
              <a:effectLst/>
              <a:latin typeface="Montserrat" pitchFamily="2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40030" lvl="1" indent="-240030">
              <a:lnSpc>
                <a:spcPct val="100000"/>
              </a:lnSpc>
              <a:spcBef>
                <a:spcPts val="900"/>
              </a:spcBef>
              <a:tabLst>
                <a:tab pos="2057400" algn="l"/>
              </a:tabLst>
            </a:pPr>
            <a:r>
              <a:rPr lang="en-US" kern="0" dirty="0">
                <a:solidFill>
                  <a:schemeClr val="tx1"/>
                </a:solidFill>
                <a:effectLst/>
                <a:latin typeface="Montserrat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Invasive species</a:t>
            </a:r>
            <a:endParaRPr lang="en-US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231A475-68B0-6C5D-FB62-4551CFB5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" y="1481329"/>
            <a:ext cx="7839075" cy="928988"/>
          </a:xfrm>
        </p:spPr>
        <p:txBody>
          <a:bodyPr lIns="68580" tIns="34290" rIns="68580" bIns="34290" anchor="t"/>
          <a:lstStyle/>
          <a:p>
            <a:r>
              <a:rPr lang="en-US" sz="2400" dirty="0"/>
              <a:t>Biotic &amp; Abiotic Factors Affect Nutrient Cycling</a:t>
            </a:r>
          </a:p>
        </p:txBody>
      </p:sp>
    </p:spTree>
    <p:extLst>
      <p:ext uri="{BB962C8B-B14F-4D97-AF65-F5344CB8AC3E}">
        <p14:creationId xmlns:p14="http://schemas.microsoft.com/office/powerpoint/2010/main" val="2370004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2CA95-C57D-1CA9-CCB6-A08EF5727D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92309" y="1919417"/>
            <a:ext cx="8638082" cy="3476832"/>
          </a:xfrm>
        </p:spPr>
        <p:txBody>
          <a:bodyPr lIns="68580" tIns="34290" rIns="68580" bIns="34290" anchor="t"/>
          <a:lstStyle/>
          <a:p>
            <a:pPr marL="0" indent="0">
              <a:buNone/>
            </a:pPr>
            <a:r>
              <a:rPr lang="en-US" sz="1650" b="1" i="1" dirty="0">
                <a:solidFill>
                  <a:schemeClr val="accent4"/>
                </a:solidFill>
                <a:latin typeface="Montserrat"/>
              </a:rPr>
              <a:t>Tree and other species effects:</a:t>
            </a:r>
          </a:p>
          <a:p>
            <a:pPr marL="513874" lvl="1" indent="-170974"/>
            <a:r>
              <a:rPr lang="en-US" sz="1500" dirty="0">
                <a:solidFill>
                  <a:schemeClr val="tx1"/>
                </a:solidFill>
                <a:latin typeface="Montserrat"/>
              </a:rPr>
              <a:t>Litterfall</a:t>
            </a:r>
          </a:p>
          <a:p>
            <a:pPr marL="856774" lvl="2" indent="-170974"/>
            <a:r>
              <a:rPr lang="en-US" sz="1350" dirty="0">
                <a:solidFill>
                  <a:schemeClr val="tx1"/>
                </a:solidFill>
                <a:latin typeface="Montserrat"/>
              </a:rPr>
              <a:t>Litter decomposition/ nutrient  mineralization often more rapid in hardwoods compared to conifers. </a:t>
            </a:r>
          </a:p>
          <a:p>
            <a:pPr marL="856774" lvl="2" indent="-170974"/>
            <a:r>
              <a:rPr lang="en-US" sz="1350" dirty="0">
                <a:solidFill>
                  <a:schemeClr val="tx1"/>
                </a:solidFill>
                <a:latin typeface="Montserrat"/>
              </a:rPr>
              <a:t>Species vary in resource- (water and nutrient) use requirements and efficiency</a:t>
            </a:r>
          </a:p>
          <a:p>
            <a:pPr marL="856774" lvl="2" indent="-170974"/>
            <a:r>
              <a:rPr lang="en-US" sz="1350" dirty="0">
                <a:solidFill>
                  <a:schemeClr val="tx1"/>
                </a:solidFill>
                <a:latin typeface="Montserrat"/>
              </a:rPr>
              <a:t>Characteristics of litter:</a:t>
            </a:r>
          </a:p>
          <a:p>
            <a:pPr marL="1199674" lvl="3" indent="-170974"/>
            <a:r>
              <a:rPr lang="en-US" dirty="0">
                <a:solidFill>
                  <a:schemeClr val="tx1"/>
                </a:solidFill>
                <a:latin typeface="Montserrat"/>
              </a:rPr>
              <a:t>Quantity and quality vary between species</a:t>
            </a:r>
          </a:p>
          <a:p>
            <a:pPr marL="1199674" lvl="3" indent="-170974"/>
            <a:r>
              <a:rPr lang="en-US" dirty="0">
                <a:solidFill>
                  <a:schemeClr val="tx1"/>
                </a:solidFill>
                <a:latin typeface="Montserrat"/>
              </a:rPr>
              <a:t>Branches and boles more recalcitrant than leaf/ needle litter</a:t>
            </a:r>
          </a:p>
          <a:p>
            <a:pPr marL="513874" lvl="1" indent="-170974"/>
            <a:r>
              <a:rPr lang="en-US" sz="1500" dirty="0">
                <a:solidFill>
                  <a:schemeClr val="tx1"/>
                </a:solidFill>
                <a:latin typeface="Montserrat"/>
              </a:rPr>
              <a:t>Nitrogen dynamics </a:t>
            </a:r>
            <a:r>
              <a:rPr lang="en-US" sz="1200" dirty="0">
                <a:solidFill>
                  <a:schemeClr val="tx1"/>
                </a:solidFill>
                <a:latin typeface="Montserrat"/>
              </a:rPr>
              <a:t>(can include abiotic influence if stand is fertilized)</a:t>
            </a:r>
          </a:p>
          <a:p>
            <a:pPr marL="856774" lvl="2" indent="-170974"/>
            <a:r>
              <a:rPr lang="en-US" sz="1350" dirty="0">
                <a:solidFill>
                  <a:schemeClr val="tx1"/>
                </a:solidFill>
                <a:latin typeface="Montserrat"/>
              </a:rPr>
              <a:t>N fixation (Rhizobia, Frankia, free living N-fixers)</a:t>
            </a:r>
          </a:p>
          <a:p>
            <a:pPr marL="856774" lvl="2" indent="-170974"/>
            <a:r>
              <a:rPr lang="en-US" sz="1350" dirty="0">
                <a:solidFill>
                  <a:schemeClr val="tx1"/>
                </a:solidFill>
                <a:latin typeface="Montserrat"/>
              </a:rPr>
              <a:t>N limitation is weak in tropical forests with high rates of mineralization but increases in temperate and boreal systems.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134E57-1CDF-FEA4-03E6-01F48823F9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8925" y="1384300"/>
            <a:ext cx="5899150" cy="5309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b="1" dirty="0">
                <a:solidFill>
                  <a:srgbClr val="19567B"/>
                </a:solidFill>
                <a:latin typeface="+mn-lt"/>
                <a:ea typeface="+mn-ea"/>
                <a:cs typeface="+mn-cs"/>
              </a:rPr>
              <a:t>Influence of Biotic Factors</a:t>
            </a:r>
            <a:r>
              <a:rPr lang="en-US" sz="3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​</a:t>
            </a:r>
            <a:endParaRPr lang="en-US" sz="30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72600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D421CBF-C171-C8B7-A09E-83BBB587F95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3121" y="2030542"/>
            <a:ext cx="6852145" cy="3038224"/>
          </a:xfrm>
        </p:spPr>
        <p:txBody>
          <a:bodyPr lIns="68580" tIns="34290" rIns="68580" bIns="34290" anchor="t"/>
          <a:lstStyle/>
          <a:p>
            <a:pPr marL="0" indent="0">
              <a:buNone/>
            </a:pPr>
            <a:r>
              <a:rPr lang="en-US" sz="1650" b="1" i="1" dirty="0">
                <a:solidFill>
                  <a:schemeClr val="accent4"/>
                </a:solidFill>
                <a:latin typeface="Montserrat"/>
              </a:rPr>
              <a:t>Tree and other species effects</a:t>
            </a:r>
            <a:r>
              <a:rPr lang="en-US" sz="1350" i="1" dirty="0">
                <a:solidFill>
                  <a:schemeClr val="accent4"/>
                </a:solidFill>
                <a:latin typeface="Montserrat"/>
              </a:rPr>
              <a:t>, continued:</a:t>
            </a:r>
            <a:br>
              <a:rPr lang="en-US" sz="1350" i="1" dirty="0">
                <a:solidFill>
                  <a:schemeClr val="accent4"/>
                </a:solidFill>
                <a:latin typeface="Montserrat"/>
              </a:rPr>
            </a:br>
            <a:endParaRPr lang="en-US" sz="1350" i="1" dirty="0">
              <a:solidFill>
                <a:schemeClr val="accent4"/>
              </a:solidFill>
              <a:latin typeface="Montserrat"/>
            </a:endParaRPr>
          </a:p>
          <a:p>
            <a:pPr marL="513874" lvl="1" indent="-170974"/>
            <a:r>
              <a:rPr lang="en-US" sz="1500" dirty="0">
                <a:solidFill>
                  <a:schemeClr val="tx1"/>
                </a:solidFill>
                <a:latin typeface="+mj-lt"/>
              </a:rPr>
              <a:t>Mycorrhizal associations: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  <a:latin typeface="+mj-lt"/>
              </a:rPr>
              <a:t>Help acquire N, P and micronutrients.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  <a:latin typeface="+mj-lt"/>
              </a:rPr>
              <a:t>Redistribute those between individuals and species.</a:t>
            </a:r>
          </a:p>
          <a:p>
            <a:pPr marL="513874" lvl="1" indent="-170974"/>
            <a:r>
              <a:rPr lang="en-US" sz="1500" dirty="0">
                <a:solidFill>
                  <a:schemeClr val="tx1"/>
                </a:solidFill>
                <a:latin typeface="+mj-lt"/>
              </a:rPr>
              <a:t>Pests: Disease &amp;/or Insect infestations: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  <a:latin typeface="+mj-lt"/>
              </a:rPr>
              <a:t>Tree death.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  <a:latin typeface="+mj-lt"/>
              </a:rPr>
              <a:t>Interruption of ecological homeostasis.</a:t>
            </a:r>
          </a:p>
          <a:p>
            <a:pPr marL="513874" lvl="1" indent="-170974"/>
            <a:r>
              <a:rPr lang="en-US" sz="1500" dirty="0">
                <a:solidFill>
                  <a:schemeClr val="tx1"/>
                </a:solidFill>
                <a:latin typeface="+mj-lt"/>
              </a:rPr>
              <a:t>Rhizophagy</a:t>
            </a:r>
          </a:p>
          <a:p>
            <a:pPr marL="513874" lvl="1" indent="-170974"/>
            <a:r>
              <a:rPr lang="en-US" sz="1500" dirty="0">
                <a:solidFill>
                  <a:schemeClr val="tx1"/>
                </a:solidFill>
                <a:latin typeface="+mj-lt"/>
              </a:rPr>
              <a:t>Invasive species</a:t>
            </a:r>
          </a:p>
          <a:p>
            <a:pPr marL="856774" lvl="2" indent="-170974"/>
            <a:endParaRPr lang="en-US" sz="13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D83C27B-34FB-B01E-9792-2A89723306E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8925" y="1384300"/>
            <a:ext cx="7399337" cy="5309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b="1" dirty="0">
                <a:solidFill>
                  <a:srgbClr val="19567B"/>
                </a:solidFill>
                <a:latin typeface="+mn-lt"/>
                <a:ea typeface="+mn-ea"/>
                <a:cs typeface="+mn-cs"/>
              </a:rPr>
              <a:t>Influence of Biotic Factors</a:t>
            </a:r>
            <a:r>
              <a:rPr lang="en-US" sz="3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​</a:t>
            </a:r>
            <a:endParaRPr lang="en-US" sz="30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850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2CA95-C57D-1CA9-CCB6-A08EF5727D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3335" y="1945859"/>
            <a:ext cx="8638082" cy="3244018"/>
          </a:xfrm>
        </p:spPr>
        <p:txBody>
          <a:bodyPr lIns="68580" tIns="34290" rIns="68580" bIns="34290" anchor="t"/>
          <a:lstStyle/>
          <a:p>
            <a:pPr marL="170974" indent="-170974"/>
            <a:r>
              <a:rPr lang="en-US" sz="1650" dirty="0">
                <a:solidFill>
                  <a:schemeClr val="tx1"/>
                </a:solidFill>
                <a:latin typeface="Montserrat"/>
              </a:rPr>
              <a:t>Climate</a:t>
            </a:r>
          </a:p>
          <a:p>
            <a:pPr marL="170974" indent="-170974"/>
            <a:r>
              <a:rPr lang="en-US" sz="1650" dirty="0">
                <a:solidFill>
                  <a:schemeClr val="tx1"/>
                </a:solidFill>
                <a:latin typeface="Montserrat"/>
              </a:rPr>
              <a:t>Soils</a:t>
            </a:r>
          </a:p>
          <a:p>
            <a:pPr marL="170974" indent="-170974"/>
            <a:r>
              <a:rPr lang="en-US" sz="1650" dirty="0">
                <a:solidFill>
                  <a:schemeClr val="tx1"/>
                </a:solidFill>
                <a:latin typeface="Montserrat"/>
              </a:rPr>
              <a:t>Fire</a:t>
            </a:r>
          </a:p>
          <a:p>
            <a:pPr marL="170974" indent="-170974"/>
            <a:r>
              <a:rPr lang="en-US" sz="1650" dirty="0">
                <a:solidFill>
                  <a:schemeClr val="tx1"/>
                </a:solidFill>
                <a:latin typeface="Montserrat"/>
              </a:rPr>
              <a:t>Mechanical disturbance</a:t>
            </a:r>
          </a:p>
          <a:p>
            <a:pPr marL="513874" lvl="1" indent="-170974"/>
            <a:r>
              <a:rPr lang="en-US" sz="1650" dirty="0">
                <a:solidFill>
                  <a:schemeClr val="tx1"/>
                </a:solidFill>
                <a:latin typeface="Montserrat"/>
              </a:rPr>
              <a:t>Harvesting (also biotic)</a:t>
            </a:r>
          </a:p>
          <a:p>
            <a:pPr marL="513874" lvl="1" indent="-170974"/>
            <a:r>
              <a:rPr lang="en-US" sz="1650" dirty="0">
                <a:solidFill>
                  <a:schemeClr val="tx1"/>
                </a:solidFill>
                <a:latin typeface="Montserrat"/>
              </a:rPr>
              <a:t>Storm damage</a:t>
            </a:r>
          </a:p>
          <a:p>
            <a:pPr marL="513874" lvl="1" indent="-170974"/>
            <a:r>
              <a:rPr lang="en-US" sz="1650" dirty="0">
                <a:solidFill>
                  <a:schemeClr val="tx1"/>
                </a:solidFill>
                <a:latin typeface="Montserrat"/>
              </a:rPr>
              <a:t>Flooding</a:t>
            </a:r>
          </a:p>
          <a:p>
            <a:pPr marL="513874" lvl="1" indent="-170974"/>
            <a:r>
              <a:rPr lang="en-US" sz="1650" dirty="0">
                <a:solidFill>
                  <a:schemeClr val="tx1"/>
                </a:solidFill>
                <a:latin typeface="Montserrat"/>
              </a:rPr>
              <a:t>Landscape evolution (meanders, landslides, etc.)</a:t>
            </a:r>
          </a:p>
          <a:p>
            <a:pPr marL="170974" indent="-170974"/>
            <a:r>
              <a:rPr lang="en-US" sz="1650" dirty="0">
                <a:solidFill>
                  <a:schemeClr val="tx1"/>
                </a:solidFill>
                <a:latin typeface="Montserrat"/>
              </a:rPr>
              <a:t>Fertilization (also biotic)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DAA0F3F-B620-3245-E591-63057AC18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68580" tIns="34290" rIns="68580" bIns="34290" anchor="t"/>
          <a:lstStyle/>
          <a:p>
            <a:r>
              <a:rPr lang="en-US" dirty="0"/>
              <a:t>Influence of Abiotic Factors</a:t>
            </a:r>
          </a:p>
        </p:txBody>
      </p:sp>
    </p:spTree>
    <p:extLst>
      <p:ext uri="{BB962C8B-B14F-4D97-AF65-F5344CB8AC3E}">
        <p14:creationId xmlns:p14="http://schemas.microsoft.com/office/powerpoint/2010/main" val="2131019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4E849-C50F-B14F-48F5-1E178FE21A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4087" y="1981513"/>
            <a:ext cx="6420251" cy="3464564"/>
          </a:xfrm>
        </p:spPr>
        <p:txBody>
          <a:bodyPr lIns="68580" tIns="34290" rIns="68580" bIns="3429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002C76"/>
                </a:solidFill>
              </a:rPr>
              <a:t> </a:t>
            </a:r>
            <a:r>
              <a:rPr lang="en-US" sz="1350" dirty="0">
                <a:solidFill>
                  <a:srgbClr val="19567B"/>
                </a:solidFill>
              </a:rPr>
              <a:t> </a:t>
            </a:r>
            <a:r>
              <a:rPr lang="en-US" sz="1800" b="1" dirty="0">
                <a:solidFill>
                  <a:srgbClr val="19567B"/>
                </a:solidFill>
              </a:rPr>
              <a:t>Fire (Abiotic)</a:t>
            </a:r>
            <a:endParaRPr lang="en-US" dirty="0">
              <a:solidFill>
                <a:srgbClr val="19567B"/>
              </a:solidFill>
            </a:endParaRPr>
          </a:p>
          <a:p>
            <a:pPr marL="513874" lvl="1" indent="-170974"/>
            <a:r>
              <a:rPr lang="en-US" sz="1650" dirty="0">
                <a:solidFill>
                  <a:schemeClr val="tx1"/>
                </a:solidFill>
              </a:rPr>
              <a:t>Horizontal and vertical redistribution of nutrients: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</a:rPr>
              <a:t>Oxidation/ volatilization of live tissue and other organic matter.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</a:rPr>
              <a:t>Convection and aerial redistribution of ash.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</a:rPr>
              <a:t>Physical movement by water/ wind erosion.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</a:rPr>
              <a:t>Percolation and lateral flow of dissolved nutrients through and out of soil.</a:t>
            </a:r>
          </a:p>
          <a:p>
            <a:pPr marL="513874" lvl="1" indent="-170974"/>
            <a:r>
              <a:rPr lang="en-US" sz="1650" dirty="0">
                <a:solidFill>
                  <a:schemeClr val="tx1"/>
                </a:solidFill>
              </a:rPr>
              <a:t>Changes in mineral nutrient cycling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</a:rPr>
              <a:t>Near-instantaneous loss of N and S, mineralization of other nutrients</a:t>
            </a:r>
          </a:p>
          <a:p>
            <a:pPr marL="856774" lvl="2" indent="-170974"/>
            <a:r>
              <a:rPr lang="en-US" dirty="0">
                <a:solidFill>
                  <a:schemeClr val="tx1"/>
                </a:solidFill>
              </a:rPr>
              <a:t>Liming effect of ash</a:t>
            </a:r>
          </a:p>
          <a:p>
            <a:pPr marL="513874" lvl="1" indent="-170974"/>
            <a:endParaRPr lang="en-US" sz="1500" dirty="0">
              <a:solidFill>
                <a:srgbClr val="181717"/>
              </a:solidFill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6060DDA-D4AC-D75F-9DD9-FC4B7DBC4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77190" y="2366011"/>
            <a:ext cx="6316218" cy="3080066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950" dirty="0"/>
          </a:p>
          <a:p>
            <a:endParaRPr lang="en-US" sz="195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C2B0E6D-B168-B7A6-D7B5-60A4EE070A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4" y="1481778"/>
            <a:ext cx="6549819" cy="4997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/>
                <a:cs typeface="Open Sans"/>
              </a:rPr>
              <a:t>Disturbance: Natural vs. Human</a:t>
            </a:r>
            <a:endParaRPr lang="en-US" sz="3000" b="1" dirty="0">
              <a:solidFill>
                <a:schemeClr val="accent4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Picture Placeholder 17" descr="Image of a crown fire">
            <a:extLst>
              <a:ext uri="{FF2B5EF4-FFF2-40B4-BE49-F238E27FC236}">
                <a16:creationId xmlns:a16="http://schemas.microsoft.com/office/drawing/2014/main" id="{86B21027-9946-7CDD-A8F0-4AC7395C10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5239" r="35239"/>
          <a:stretch/>
        </p:blipFill>
        <p:spPr/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F83263E-07FE-2C1F-B039-4639C9EC424E}"/>
              </a:ext>
            </a:extLst>
          </p:cNvPr>
          <p:cNvSpPr txBox="1"/>
          <p:nvPr/>
        </p:nvSpPr>
        <p:spPr>
          <a:xfrm>
            <a:off x="7888530" y="5254202"/>
            <a:ext cx="1087477" cy="207749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Brittanica; USFS</a:t>
            </a:r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326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B060B42-9C16-9811-191A-137ED7405E0F}"/>
              </a:ext>
            </a:extLst>
          </p:cNvPr>
          <p:cNvSpPr txBox="1">
            <a:spLocks/>
          </p:cNvSpPr>
          <p:nvPr/>
        </p:nvSpPr>
        <p:spPr>
          <a:xfrm>
            <a:off x="-361245" y="1721828"/>
            <a:ext cx="5380439" cy="2815590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lvl="2" indent="0">
              <a:buClr>
                <a:schemeClr val="accent1"/>
              </a:buClr>
              <a:buNone/>
            </a:pPr>
            <a:r>
              <a:rPr lang="en-US" sz="2100" b="1" dirty="0">
                <a:solidFill>
                  <a:schemeClr val="accent1"/>
                </a:solidFill>
              </a:rPr>
              <a:t>Harvesting</a:t>
            </a:r>
            <a:endParaRPr lang="en-US" sz="2100" dirty="0">
              <a:solidFill>
                <a:schemeClr val="accent1"/>
              </a:solidFill>
            </a:endParaRPr>
          </a:p>
          <a:p>
            <a:pPr marL="942975" lvl="2" indent="-257175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50" dirty="0"/>
              <a:t>Physical removal of nutrients from system.</a:t>
            </a:r>
          </a:p>
          <a:p>
            <a:pPr marL="942975" lvl="2" indent="-257175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50" dirty="0"/>
              <a:t>Whole tree vs. </a:t>
            </a:r>
            <a:r>
              <a:rPr lang="en-US" sz="1650" dirty="0" err="1"/>
              <a:t>stemwood</a:t>
            </a:r>
            <a:r>
              <a:rPr lang="en-US" sz="1650" dirty="0"/>
              <a:t> harvests.</a:t>
            </a:r>
          </a:p>
          <a:p>
            <a:pPr marL="942975" lvl="2" indent="-257175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50" dirty="0"/>
              <a:t>If removal exceeds the soil’s capacity to maintain growth, it may be necessary to fertilize.</a:t>
            </a:r>
          </a:p>
          <a:p>
            <a:pPr marL="942975" lvl="2" indent="-257175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50" dirty="0"/>
              <a:t>May result in physical damage to soils—rutting, compaction, erosion.</a:t>
            </a:r>
          </a:p>
          <a:p>
            <a:pPr marL="942975" lvl="2" indent="-257175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50" dirty="0"/>
              <a:t>Interrupts nutrient cycling (temporary).</a:t>
            </a:r>
          </a:p>
          <a:p>
            <a:pPr marL="942975" lvl="2" indent="-257175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50" dirty="0"/>
              <a:t>Revegetation times vary—months in tropics, 2-5 years in temperate forests, longer in boreal forests.</a:t>
            </a:r>
          </a:p>
          <a:p>
            <a:pPr marL="942975" lvl="2" indent="-257175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50" dirty="0"/>
          </a:p>
          <a:p>
            <a:pPr marL="600075" lvl="1" indent="-257175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50" dirty="0"/>
          </a:p>
        </p:txBody>
      </p:sp>
      <p:pic>
        <p:nvPicPr>
          <p:cNvPr id="11" name="Content Placeholder 4" descr="Image of mechanical timber harvest">
            <a:extLst>
              <a:ext uri="{FF2B5EF4-FFF2-40B4-BE49-F238E27FC236}">
                <a16:creationId xmlns:a16="http://schemas.microsoft.com/office/drawing/2014/main" id="{DF6AE8E6-1BAB-2416-66CA-0D7A2DC07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194" y="2120140"/>
            <a:ext cx="3992455" cy="2666219"/>
          </a:xfrm>
          <a:prstGeom prst="rect">
            <a:avLst/>
          </a:prstGeom>
        </p:spPr>
      </p:pic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757B7D6-0B70-AD72-84DC-D52A46591C8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1206" y="1323517"/>
            <a:ext cx="6549819" cy="3983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>
              <a:spcBef>
                <a:spcPts val="750"/>
              </a:spcBef>
              <a:buNone/>
              <a:defRPr/>
            </a:pPr>
            <a:r>
              <a:rPr lang="en-US" sz="3000" b="1" dirty="0">
                <a:solidFill>
                  <a:srgbClr val="19567B"/>
                </a:solidFill>
              </a:rPr>
              <a:t>Disturbance: Natural vs. Human</a:t>
            </a:r>
          </a:p>
        </p:txBody>
      </p:sp>
    </p:spTree>
    <p:extLst>
      <p:ext uri="{BB962C8B-B14F-4D97-AF65-F5344CB8AC3E}">
        <p14:creationId xmlns:p14="http://schemas.microsoft.com/office/powerpoint/2010/main" val="25485980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B060B42-9C16-9811-191A-137ED7405E0F}"/>
              </a:ext>
            </a:extLst>
          </p:cNvPr>
          <p:cNvSpPr txBox="1">
            <a:spLocks/>
          </p:cNvSpPr>
          <p:nvPr/>
        </p:nvSpPr>
        <p:spPr>
          <a:xfrm>
            <a:off x="-12568" y="1791017"/>
            <a:ext cx="5443939" cy="3275966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r>
              <a:rPr lang="en-US" sz="2100" b="1" dirty="0">
                <a:solidFill>
                  <a:schemeClr val="accent1"/>
                </a:solidFill>
              </a:rPr>
              <a:t>Fertilization (biotic &amp; abiotic)</a:t>
            </a:r>
            <a:endParaRPr lang="en-US" sz="2100" dirty="0">
              <a:solidFill>
                <a:schemeClr val="accent1"/>
              </a:solidFill>
            </a:endParaRPr>
          </a:p>
          <a:p>
            <a:pPr marL="513874" lvl="1" indent="-170974">
              <a:lnSpc>
                <a:spcPct val="108000"/>
              </a:lnSpc>
              <a:buClr>
                <a:schemeClr val="accent1"/>
              </a:buClr>
              <a:buFont typeface="Wingdings" panose="020B0604020202020204" pitchFamily="34" charset="0"/>
              <a:buChar char="§"/>
            </a:pPr>
            <a:r>
              <a:rPr lang="en-US" sz="1650" dirty="0">
                <a:solidFill>
                  <a:srgbClr val="181717"/>
                </a:solidFill>
              </a:rPr>
              <a:t>Often focused on nitrogen and phosphorus.</a:t>
            </a:r>
            <a:endParaRPr lang="en-US" sz="1650" dirty="0"/>
          </a:p>
          <a:p>
            <a:pPr marL="513874" lvl="1" indent="-170974">
              <a:lnSpc>
                <a:spcPct val="108000"/>
              </a:lnSpc>
              <a:buClr>
                <a:schemeClr val="accent1"/>
              </a:buClr>
              <a:buFont typeface="Wingdings" panose="020B0604020202020204" pitchFamily="34" charset="0"/>
              <a:buChar char="§"/>
            </a:pPr>
            <a:r>
              <a:rPr lang="en-US" sz="1650" dirty="0">
                <a:solidFill>
                  <a:srgbClr val="181717"/>
                </a:solidFill>
              </a:rPr>
              <a:t>Has been studied and practiced on a variety of forest types.</a:t>
            </a:r>
            <a:endParaRPr lang="en-US" sz="1650" dirty="0"/>
          </a:p>
          <a:p>
            <a:pPr marL="513874" lvl="1" indent="-170974">
              <a:lnSpc>
                <a:spcPct val="108000"/>
              </a:lnSpc>
              <a:buClr>
                <a:schemeClr val="accent1"/>
              </a:buClr>
              <a:buFont typeface="Wingdings" panose="020B0604020202020204" pitchFamily="34" charset="0"/>
              <a:buChar char="§"/>
            </a:pPr>
            <a:r>
              <a:rPr lang="en-US" sz="1650" dirty="0">
                <a:solidFill>
                  <a:srgbClr val="181717"/>
                </a:solidFill>
              </a:rPr>
              <a:t>More common in high value and rapidly growing stands:</a:t>
            </a:r>
            <a:endParaRPr lang="en-US" sz="1650" dirty="0"/>
          </a:p>
          <a:p>
            <a:pPr marL="856774" lvl="2" indent="-170974">
              <a:lnSpc>
                <a:spcPct val="108000"/>
              </a:lnSpc>
              <a:buClr>
                <a:schemeClr val="accent1"/>
              </a:buClr>
              <a:buFont typeface="Wingdings" panose="020B0604020202020204" pitchFamily="34" charset="0"/>
              <a:buChar char="§"/>
            </a:pPr>
            <a:r>
              <a:rPr lang="en-US" sz="1650" dirty="0">
                <a:solidFill>
                  <a:srgbClr val="181717"/>
                </a:solidFill>
              </a:rPr>
              <a:t>Plantations (SE, NW)</a:t>
            </a:r>
            <a:endParaRPr lang="en-US" sz="1650" dirty="0"/>
          </a:p>
          <a:p>
            <a:pPr marL="856774" lvl="2" indent="-170974">
              <a:lnSpc>
                <a:spcPct val="108000"/>
              </a:lnSpc>
              <a:buClr>
                <a:schemeClr val="accent1"/>
              </a:buClr>
              <a:buFont typeface="Wingdings" panose="020B0604020202020204" pitchFamily="34" charset="0"/>
              <a:buChar char="§"/>
            </a:pPr>
            <a:r>
              <a:rPr lang="en-US" sz="1650" dirty="0">
                <a:solidFill>
                  <a:srgbClr val="181717"/>
                </a:solidFill>
              </a:rPr>
              <a:t>Nurseries</a:t>
            </a:r>
            <a:endParaRPr lang="en-US" sz="1650" dirty="0"/>
          </a:p>
          <a:p>
            <a:pPr marL="856774" lvl="2" indent="-170974">
              <a:lnSpc>
                <a:spcPct val="108000"/>
              </a:lnSpc>
              <a:buClr>
                <a:schemeClr val="accent1"/>
              </a:buClr>
              <a:buFont typeface="Wingdings" panose="020B0604020202020204" pitchFamily="34" charset="0"/>
              <a:buChar char="§"/>
            </a:pPr>
            <a:r>
              <a:rPr lang="en-US" sz="1650" dirty="0">
                <a:solidFill>
                  <a:srgbClr val="181717"/>
                </a:solidFill>
              </a:rPr>
              <a:t>Christmas tree plantations</a:t>
            </a:r>
            <a:endParaRPr lang="en-US" sz="1650" dirty="0"/>
          </a:p>
          <a:p>
            <a:pPr marL="513874" lvl="1" indent="-170974">
              <a:lnSpc>
                <a:spcPct val="108000"/>
              </a:lnSpc>
              <a:buClr>
                <a:schemeClr val="accent1"/>
              </a:buClr>
              <a:buFont typeface="Wingdings" panose="020B0604020202020204" pitchFamily="34" charset="0"/>
              <a:buChar char="§"/>
            </a:pPr>
            <a:r>
              <a:rPr lang="en-US" sz="1650" dirty="0">
                <a:solidFill>
                  <a:srgbClr val="181717"/>
                </a:solidFill>
              </a:rPr>
              <a:t>Also as a disposal option for municipal biosolids in some areas.</a:t>
            </a:r>
            <a:endParaRPr lang="en-US" sz="1650" dirty="0"/>
          </a:p>
          <a:p>
            <a:pPr marL="685800" lvl="2" indent="0">
              <a:buNone/>
            </a:pPr>
            <a:endParaRPr lang="en-US" sz="1350" dirty="0"/>
          </a:p>
          <a:p>
            <a:pPr marL="513874" lvl="1" indent="-170974"/>
            <a:endParaRPr lang="en-US" sz="1500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A757B7D6-0B70-AD72-84DC-D52A46591C8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9999" y="1335561"/>
            <a:ext cx="6549819" cy="3983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>
              <a:spcBef>
                <a:spcPts val="750"/>
              </a:spcBef>
              <a:buNone/>
              <a:defRPr/>
            </a:pPr>
            <a:r>
              <a:rPr lang="en-US" sz="3000" b="1" dirty="0">
                <a:solidFill>
                  <a:srgbClr val="19567B"/>
                </a:solidFill>
              </a:rPr>
              <a:t>Disturbance: Natural vs. Human</a:t>
            </a:r>
          </a:p>
        </p:txBody>
      </p:sp>
      <p:pic>
        <p:nvPicPr>
          <p:cNvPr id="3" name="Content Placeholder 4" descr="Image of fertilizer spreader in a plantation">
            <a:extLst>
              <a:ext uri="{FF2B5EF4-FFF2-40B4-BE49-F238E27FC236}">
                <a16:creationId xmlns:a16="http://schemas.microsoft.com/office/drawing/2014/main" id="{57352246-719C-64DF-D356-C37AB19EA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370" y="2059781"/>
            <a:ext cx="3409100" cy="326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80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71BB-0592-DA7B-4540-EE7321F7E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" y="1481329"/>
            <a:ext cx="7886700" cy="1071986"/>
          </a:xfrm>
        </p:spPr>
        <p:txBody>
          <a:bodyPr/>
          <a:lstStyle/>
          <a:p>
            <a:r>
              <a:rPr lang="en-US" dirty="0"/>
              <a:t>Forestland nutrient cycling summary</a:t>
            </a:r>
            <a:endParaRPr lang="en-US" dirty="0">
              <a:solidFill>
                <a:srgbClr val="19567B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2CA95-C57D-1CA9-CCB6-A08EF5727D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7923" y="2016568"/>
            <a:ext cx="7602794" cy="2953400"/>
          </a:xfrm>
        </p:spPr>
        <p:txBody>
          <a:bodyPr lIns="68580" tIns="34290" rIns="68580" bIns="34290" anchor="t"/>
          <a:lstStyle/>
          <a:p>
            <a:pPr marL="0" indent="0" algn="ctr">
              <a:buNone/>
            </a:pPr>
            <a:endParaRPr lang="en-US" sz="1650" dirty="0">
              <a:solidFill>
                <a:schemeClr val="tx1"/>
              </a:solidFill>
            </a:endParaRPr>
          </a:p>
          <a:p>
            <a:pPr marL="170974" indent="-170974">
              <a:lnSpc>
                <a:spcPct val="90000"/>
              </a:lnSpc>
              <a:spcBef>
                <a:spcPts val="0"/>
              </a:spcBef>
            </a:pPr>
            <a:r>
              <a:rPr lang="en-US" sz="1800" kern="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/>
              </a:rPr>
              <a:t>There are general differences in forestland nutrient cycling by climatic region: tropical, temperate, boreal.</a:t>
            </a:r>
            <a:endParaRPr lang="en-US" sz="1800" kern="0" dirty="0">
              <a:solidFill>
                <a:schemeClr val="tx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0974" indent="-170974">
              <a:lnSpc>
                <a:spcPct val="90000"/>
              </a:lnSpc>
              <a:spcBef>
                <a:spcPts val="0"/>
              </a:spcBef>
            </a:pPr>
            <a:endParaRPr lang="en-US" sz="1800" kern="100" dirty="0">
              <a:solidFill>
                <a:schemeClr val="tx1"/>
              </a:solidFill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0974" indent="-170974">
              <a:lnSpc>
                <a:spcPct val="90000"/>
              </a:lnSpc>
              <a:spcBef>
                <a:spcPts val="0"/>
              </a:spcBef>
            </a:pPr>
            <a:r>
              <a:rPr lang="en-US" sz="1800" kern="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/>
              </a:rPr>
              <a:t>Biotic factors are important influences on nutrient cycling:  species effects, litter production/ quality, N dynamics, and microbial interactions.</a:t>
            </a:r>
            <a:endParaRPr lang="en-US" sz="1800" kern="0" dirty="0">
              <a:solidFill>
                <a:schemeClr val="tx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0974" indent="-170974">
              <a:lnSpc>
                <a:spcPct val="90000"/>
              </a:lnSpc>
              <a:spcBef>
                <a:spcPts val="0"/>
              </a:spcBef>
            </a:pPr>
            <a:endParaRPr lang="en-US" sz="1800" kern="100" dirty="0">
              <a:solidFill>
                <a:schemeClr val="tx1"/>
              </a:solidFill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0974" indent="-170974">
              <a:lnSpc>
                <a:spcPct val="90000"/>
              </a:lnSpc>
              <a:spcBef>
                <a:spcPts val="0"/>
              </a:spcBef>
            </a:pPr>
            <a:r>
              <a:rPr lang="en-US" sz="1800" kern="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Times New Roman"/>
              </a:rPr>
              <a:t>Natural and human-induced disturbances often interrupt or alter nutrient cycling in forestlands:  fire, harvesting, weather events, disturbance, fertilization.</a:t>
            </a:r>
            <a:endParaRPr lang="en-US" sz="1800" kern="100" dirty="0">
              <a:solidFill>
                <a:schemeClr val="tx1"/>
              </a:solidFill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69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71BB-0592-DA7B-4540-EE7321F7E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" y="1481329"/>
            <a:ext cx="7886700" cy="1071986"/>
          </a:xfrm>
        </p:spPr>
        <p:txBody>
          <a:bodyPr/>
          <a:lstStyle/>
          <a:p>
            <a:r>
              <a:rPr lang="en-US" sz="3300" dirty="0">
                <a:solidFill>
                  <a:srgbClr val="19567B"/>
                </a:solidFill>
              </a:rPr>
              <a:t>Part 1. Water Cycling:</a:t>
            </a:r>
            <a:br>
              <a:rPr lang="en-US" sz="3300" dirty="0">
                <a:solidFill>
                  <a:srgbClr val="19567B"/>
                </a:solidFill>
              </a:rPr>
            </a:br>
            <a:r>
              <a:rPr lang="en-US" dirty="0">
                <a:solidFill>
                  <a:srgbClr val="19567B"/>
                </a:solidFill>
              </a:rPr>
              <a:t>Forest hydrology and soil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2CA95-C57D-1CA9-CCB6-A08EF5727D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7923" y="3283360"/>
            <a:ext cx="7602794" cy="117249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accent1"/>
                </a:solidFill>
              </a:rPr>
              <a:t>Acknowledgment:</a:t>
            </a:r>
          </a:p>
          <a:p>
            <a:pPr marL="0" indent="0" algn="ctr">
              <a:buNone/>
            </a:pPr>
            <a:r>
              <a:rPr lang="en-US" sz="1650" dirty="0">
                <a:solidFill>
                  <a:schemeClr val="accent1"/>
                </a:solidFill>
              </a:rPr>
              <a:t>Material for this presentation was provided by Dr. James </a:t>
            </a:r>
            <a:r>
              <a:rPr lang="en-US" sz="1650" dirty="0" err="1">
                <a:solidFill>
                  <a:schemeClr val="accent1"/>
                </a:solidFill>
              </a:rPr>
              <a:t>Vose</a:t>
            </a:r>
            <a:r>
              <a:rPr lang="en-US" sz="1650" dirty="0">
                <a:solidFill>
                  <a:schemeClr val="accent1"/>
                </a:solidFill>
              </a:rPr>
              <a:t>,</a:t>
            </a:r>
          </a:p>
          <a:p>
            <a:pPr marL="0" indent="0" algn="ctr">
              <a:buNone/>
            </a:pPr>
            <a:r>
              <a:rPr lang="en-US" sz="1650" dirty="0">
                <a:solidFill>
                  <a:schemeClr val="accent1"/>
                </a:solidFill>
              </a:rPr>
              <a:t>Former Forest Ecologist, U.S. Forest Service Southern Research Station</a:t>
            </a:r>
          </a:p>
          <a:p>
            <a:pPr marL="0" indent="0" algn="ctr">
              <a:buNone/>
            </a:pP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6599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01387-7BAB-4BE6-875C-9B623704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82" y="1481778"/>
            <a:ext cx="8767818" cy="3983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  <a:defRPr/>
            </a:pPr>
            <a:r>
              <a:rPr lang="en-US" dirty="0"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33F181-D319-9E26-D21E-33A9251CB7E1}"/>
              </a:ext>
            </a:extLst>
          </p:cNvPr>
          <p:cNvSpPr txBox="1"/>
          <p:nvPr/>
        </p:nvSpPr>
        <p:spPr>
          <a:xfrm>
            <a:off x="228601" y="5170897"/>
            <a:ext cx="548873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000000"/>
                </a:solidFill>
              </a:rPr>
              <a:t>USDA is an equal opportunity provider, employer, and lender.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F84242-3328-C5EC-1955-22A95653FB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52330" y="2139398"/>
            <a:ext cx="6927574" cy="2773017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5"/>
                </a:solidFill>
              </a:rPr>
              <a:t>For more information on Managing Soil Health, 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5"/>
                </a:solidFill>
              </a:rPr>
              <a:t>visit us here: </a:t>
            </a:r>
          </a:p>
          <a:p>
            <a:pPr marL="0" indent="0">
              <a:buNone/>
            </a:pPr>
            <a:endParaRPr lang="en-US" dirty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1"/>
                </a:solidFill>
              </a:rPr>
              <a:t>https://www.nrcs.usda.gov/conservation-basics/natural-resource-concerns/soils/soil-health</a:t>
            </a:r>
          </a:p>
        </p:txBody>
      </p:sp>
    </p:spTree>
    <p:extLst>
      <p:ext uri="{BB962C8B-B14F-4D97-AF65-F5344CB8AC3E}">
        <p14:creationId xmlns:p14="http://schemas.microsoft.com/office/powerpoint/2010/main" val="1294573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982F23-ABB3-8AF6-0A1F-454EC0D4A9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3 Key Points:</a:t>
            </a:r>
          </a:p>
        </p:txBody>
      </p:sp>
      <p:pic>
        <p:nvPicPr>
          <p:cNvPr id="9" name="Picture Placeholder 8" descr="A river with trees around it">
            <a:extLst>
              <a:ext uri="{FF2B5EF4-FFF2-40B4-BE49-F238E27FC236}">
                <a16:creationId xmlns:a16="http://schemas.microsoft.com/office/drawing/2014/main" id="{6C6E6850-E776-45E1-31EF-9CAC39F9F4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5228" r="35228"/>
          <a:stretch>
            <a:fillRect/>
          </a:stretch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64E849-C50F-B14F-48F5-1E178FE21A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2080022"/>
            <a:ext cx="6316218" cy="1100099"/>
          </a:xfrm>
        </p:spPr>
        <p:txBody>
          <a:bodyPr/>
          <a:lstStyle/>
          <a:p>
            <a:r>
              <a:rPr lang="en-US" sz="1950" dirty="0"/>
              <a:t>Healthy soils are an integral part of forest hydrology that contribute to a stable supply of high-quality water.</a:t>
            </a:r>
          </a:p>
          <a:p>
            <a:endParaRPr lang="en-US" sz="195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6060DDA-D4AC-D75F-9DD9-FC4B7DBC4F5F}"/>
              </a:ext>
            </a:extLst>
          </p:cNvPr>
          <p:cNvSpPr txBox="1">
            <a:spLocks/>
          </p:cNvSpPr>
          <p:nvPr/>
        </p:nvSpPr>
        <p:spPr>
          <a:xfrm>
            <a:off x="377190" y="3380054"/>
            <a:ext cx="6316218" cy="76758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50" dirty="0"/>
              <a:t>Several watershed features play important roles in regulating forestland hydrologic processes.</a:t>
            </a:r>
          </a:p>
          <a:p>
            <a:endParaRPr lang="en-US" sz="195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EB11DD5-81FD-4FF2-AF9E-D1CD4BE436FE}"/>
              </a:ext>
            </a:extLst>
          </p:cNvPr>
          <p:cNvSpPr txBox="1">
            <a:spLocks/>
          </p:cNvSpPr>
          <p:nvPr/>
        </p:nvSpPr>
        <p:spPr>
          <a:xfrm>
            <a:off x="377190" y="4347573"/>
            <a:ext cx="6316218" cy="76758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108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8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50" dirty="0"/>
              <a:t>Forest management factors that affect soil health also affect water yield and water quality.</a:t>
            </a:r>
          </a:p>
          <a:p>
            <a:endParaRPr lang="en-US" sz="1950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49AD27B-F469-177E-BEFC-655200A7BC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82092" y="5238327"/>
            <a:ext cx="1759136" cy="2077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900" i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National Forest Foundation</a:t>
            </a:r>
          </a:p>
        </p:txBody>
      </p:sp>
    </p:spTree>
    <p:extLst>
      <p:ext uri="{BB962C8B-B14F-4D97-AF65-F5344CB8AC3E}">
        <p14:creationId xmlns:p14="http://schemas.microsoft.com/office/powerpoint/2010/main" val="1643912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024C2B-4B0F-B6EB-327A-D9E6B051AA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4" y="1481778"/>
            <a:ext cx="6549819" cy="3983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  <a:defRPr/>
            </a:pPr>
            <a:r>
              <a:rPr lang="en-US" sz="2400" b="1" dirty="0">
                <a:solidFill>
                  <a:schemeClr val="accent4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Background on soils, forests, and water</a:t>
            </a:r>
          </a:p>
        </p:txBody>
      </p:sp>
      <p:pic>
        <p:nvPicPr>
          <p:cNvPr id="7" name="Picture Placeholder 6" descr="A glass of water in front of trees">
            <a:extLst>
              <a:ext uri="{FF2B5EF4-FFF2-40B4-BE49-F238E27FC236}">
                <a16:creationId xmlns:a16="http://schemas.microsoft.com/office/drawing/2014/main" id="{F39C53B0-82C9-6466-283E-B2448291A4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6714" r="26714"/>
          <a:stretch>
            <a:fillRect/>
          </a:stretch>
        </p:blipFill>
        <p:spPr/>
      </p:pic>
      <p:pic>
        <p:nvPicPr>
          <p:cNvPr id="10" name="Picture Placeholder 9" descr="A dam with a body of water surrounded by trees">
            <a:extLst>
              <a:ext uri="{FF2B5EF4-FFF2-40B4-BE49-F238E27FC236}">
                <a16:creationId xmlns:a16="http://schemas.microsoft.com/office/drawing/2014/main" id="{D84D08BF-7000-4F88-BD73-C09D65BE7B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5640" r="15640"/>
          <a:stretch>
            <a:fillRect/>
          </a:stretch>
        </p:blipFill>
        <p:spPr/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8B15AD-8EBE-6E69-C01B-1573C396F8E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2164" y="1956006"/>
            <a:ext cx="6549819" cy="3494800"/>
          </a:xfrm>
        </p:spPr>
        <p:txBody>
          <a:bodyPr lIns="68580" tIns="34290" rIns="68580" bIns="34290" anchor="t"/>
          <a:lstStyle/>
          <a:p>
            <a:pPr marL="0" indent="0">
              <a:buNone/>
            </a:pPr>
            <a:r>
              <a:rPr lang="en-US" dirty="0">
                <a:solidFill>
                  <a:schemeClr val="accent5"/>
                </a:solidFill>
              </a:rPr>
              <a:t>What we know…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750" dirty="0">
              <a:solidFill>
                <a:schemeClr val="accent5"/>
              </a:solidFill>
            </a:endParaRPr>
          </a:p>
          <a:p>
            <a:pPr marL="170974" indent="-170974"/>
            <a:r>
              <a:rPr lang="en-US" sz="1950" dirty="0"/>
              <a:t>The cleanest and most regulated supplies of water come from forested landscapes with healthy soils.</a:t>
            </a:r>
          </a:p>
          <a:p>
            <a:pPr marL="170974" indent="-170974"/>
            <a:r>
              <a:rPr lang="en-US" sz="1950" dirty="0"/>
              <a:t>Forests can be managed in ways that protect soil health and water resources.</a:t>
            </a:r>
          </a:p>
          <a:p>
            <a:pPr marL="170974" indent="-170974"/>
            <a:r>
              <a:rPr lang="en-US" sz="1950" dirty="0"/>
              <a:t>About 60% of our nation’s drinking water originates from forests.</a:t>
            </a:r>
          </a:p>
          <a:p>
            <a:pPr marL="2571274" lvl="7" indent="-170974">
              <a:buFont typeface="Arial" panose="05000000000000000000" pitchFamily="2" charset="2"/>
              <a:buChar char="•"/>
            </a:pPr>
            <a:r>
              <a:rPr lang="en-US" sz="1200" dirty="0"/>
              <a:t>(Vose, 2014)</a:t>
            </a:r>
          </a:p>
          <a:p>
            <a:pPr marL="2571274" lvl="7" indent="-170974">
              <a:buFont typeface="Arial" panose="05000000000000000000" pitchFamily="2" charset="2"/>
              <a:buChar char="•"/>
            </a:pPr>
            <a:endParaRPr lang="en-US" sz="1200" dirty="0">
              <a:solidFill>
                <a:srgbClr val="18171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430F09-BD80-4984-1A16-145954E15969}"/>
              </a:ext>
            </a:extLst>
          </p:cNvPr>
          <p:cNvSpPr txBox="1"/>
          <p:nvPr/>
        </p:nvSpPr>
        <p:spPr>
          <a:xfrm>
            <a:off x="7123471" y="3225437"/>
            <a:ext cx="12394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Kestrel Land Trust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CDCA7F-E4F1-D0BB-51E0-0C7D2607AE6D}"/>
              </a:ext>
            </a:extLst>
          </p:cNvPr>
          <p:cNvSpPr txBox="1"/>
          <p:nvPr/>
        </p:nvSpPr>
        <p:spPr>
          <a:xfrm>
            <a:off x="7144510" y="5250079"/>
            <a:ext cx="11993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Peter West Carey</a:t>
            </a:r>
          </a:p>
        </p:txBody>
      </p:sp>
    </p:spTree>
    <p:extLst>
      <p:ext uri="{BB962C8B-B14F-4D97-AF65-F5344CB8AC3E}">
        <p14:creationId xmlns:p14="http://schemas.microsoft.com/office/powerpoint/2010/main" val="122527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71BB-0592-DA7B-4540-EE7321F7E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" y="1481328"/>
            <a:ext cx="3624711" cy="1573432"/>
          </a:xfrm>
        </p:spPr>
        <p:txBody>
          <a:bodyPr/>
          <a:lstStyle/>
          <a:p>
            <a:r>
              <a:rPr lang="en-US" sz="3300" dirty="0"/>
              <a:t>Forest Hydrology Review</a:t>
            </a:r>
          </a:p>
        </p:txBody>
      </p:sp>
      <p:pic>
        <p:nvPicPr>
          <p:cNvPr id="6" name="Picture 5" descr="Simple diagram of the water cycle.&#10;">
            <a:extLst>
              <a:ext uri="{FF2B5EF4-FFF2-40B4-BE49-F238E27FC236}">
                <a16:creationId xmlns:a16="http://schemas.microsoft.com/office/drawing/2014/main" id="{A80F0CFC-0503-CE81-67B0-E11E287ED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183" y="1481329"/>
            <a:ext cx="5044942" cy="40147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C4CE46-1A39-E2E1-1EC3-D1E748D88B4F}"/>
              </a:ext>
            </a:extLst>
          </p:cNvPr>
          <p:cNvSpPr txBox="1"/>
          <p:nvPr/>
        </p:nvSpPr>
        <p:spPr>
          <a:xfrm>
            <a:off x="3948182" y="5272796"/>
            <a:ext cx="14205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 dirty="0">
                <a:solidFill>
                  <a:schemeClr val="bg1"/>
                </a:solidFill>
              </a:rPr>
              <a:t>Texas A&amp;M University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FC70CB-7041-E0E4-A2D5-58DFED3E384A}"/>
              </a:ext>
            </a:extLst>
          </p:cNvPr>
          <p:cNvSpPr txBox="1"/>
          <p:nvPr/>
        </p:nvSpPr>
        <p:spPr>
          <a:xfrm>
            <a:off x="420330" y="3456992"/>
            <a:ext cx="31414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  <a:ea typeface="+mj-ea"/>
                <a:cs typeface="+mj-cs"/>
              </a:rPr>
              <a:t>What attributes make forested watersheds so valuable for supplying clean water?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964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6DD475-FFA9-BA1C-54B7-CCDC5F684B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7584" y="1481778"/>
            <a:ext cx="6549819" cy="3983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  <a:defRPr/>
            </a:pPr>
            <a:r>
              <a:rPr lang="en-US" sz="3000" b="1" dirty="0">
                <a:solidFill>
                  <a:schemeClr val="accent4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Key Watershed Processes</a:t>
            </a:r>
          </a:p>
        </p:txBody>
      </p:sp>
      <p:pic>
        <p:nvPicPr>
          <p:cNvPr id="7" name="Picture Placeholder 6" descr="Image of mountains with a snow cap, forested area, and lake">
            <a:extLst>
              <a:ext uri="{FF2B5EF4-FFF2-40B4-BE49-F238E27FC236}">
                <a16:creationId xmlns:a16="http://schemas.microsoft.com/office/drawing/2014/main" id="{54CE31B3-C476-BF07-DBF6-8AC6E2C6F76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7462" b="1746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4" name="Picture Placeholder 13" descr="Image of the water cycle">
            <a:extLst>
              <a:ext uri="{FF2B5EF4-FFF2-40B4-BE49-F238E27FC236}">
                <a16:creationId xmlns:a16="http://schemas.microsoft.com/office/drawing/2014/main" id="{24D1CA6A-4CEE-540F-63FD-2FBC42201B6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16580" b="1658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7AD435-5253-CCFC-DE99-C2F15FC252C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81185" y="2122858"/>
            <a:ext cx="6316218" cy="325336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Inputs: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Precipitation (rain and snowmelt)</a:t>
            </a:r>
            <a:br>
              <a:rPr lang="en-US" dirty="0"/>
            </a:b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Vegetation-soil-water interactions: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Evapotranspiration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Overland flow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Percolation</a:t>
            </a:r>
            <a:br>
              <a:rPr lang="en-US" dirty="0"/>
            </a:b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Outputs: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Streamflow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Groundwater</a:t>
            </a:r>
          </a:p>
        </p:txBody>
      </p:sp>
      <p:pic>
        <p:nvPicPr>
          <p:cNvPr id="13" name="Picture Placeholder 12" descr="Image of plants in a greenhouse showng evapotranspiration">
            <a:extLst>
              <a:ext uri="{FF2B5EF4-FFF2-40B4-BE49-F238E27FC236}">
                <a16:creationId xmlns:a16="http://schemas.microsoft.com/office/drawing/2014/main" id="{20782236-4846-00E7-045B-C1804669C2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15213" b="1521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73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C2DB15-D31F-E906-8D8C-A9CE929ADDB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2232" y="1471959"/>
            <a:ext cx="8406581" cy="5309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b="1" dirty="0">
                <a:solidFill>
                  <a:srgbClr val="19567B"/>
                </a:solidFill>
                <a:ea typeface="+mn-ea"/>
                <a:cs typeface="Arial" panose="020B0604020202020204" pitchFamily="34" charset="0"/>
              </a:rPr>
              <a:t>Soil Health influences water balance </a:t>
            </a:r>
          </a:p>
        </p:txBody>
      </p:sp>
      <p:grpSp>
        <p:nvGrpSpPr>
          <p:cNvPr id="11" name="Group 10" descr="Description--healthy soils capture and store more water than soils wiht poor health. ">
            <a:extLst>
              <a:ext uri="{FF2B5EF4-FFF2-40B4-BE49-F238E27FC236}">
                <a16:creationId xmlns:a16="http://schemas.microsoft.com/office/drawing/2014/main" id="{D8878040-9076-87E8-6A9E-D17D14C4D3FE}"/>
              </a:ext>
            </a:extLst>
          </p:cNvPr>
          <p:cNvGrpSpPr/>
          <p:nvPr/>
        </p:nvGrpSpPr>
        <p:grpSpPr>
          <a:xfrm>
            <a:off x="469557" y="2201046"/>
            <a:ext cx="8204886" cy="646331"/>
            <a:chOff x="626076" y="1791729"/>
            <a:chExt cx="10939848" cy="861775"/>
          </a:xfrm>
        </p:grpSpPr>
        <p:sp>
          <p:nvSpPr>
            <p:cNvPr id="6" name="TextBox 5" descr="Healthy soils capture and store more water than soils with poor health. &#10;">
              <a:extLst>
                <a:ext uri="{FF2B5EF4-FFF2-40B4-BE49-F238E27FC236}">
                  <a16:creationId xmlns:a16="http://schemas.microsoft.com/office/drawing/2014/main" id="{9D7A7AE3-E5BF-9F74-662B-6A1F4A8B9E9A}"/>
                </a:ext>
              </a:extLst>
            </p:cNvPr>
            <p:cNvSpPr txBox="1"/>
            <p:nvPr/>
          </p:nvSpPr>
          <p:spPr>
            <a:xfrm>
              <a:off x="1215081" y="1791729"/>
              <a:ext cx="1035084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Healthy soils capture and store more water than soils with poor health. </a:t>
              </a:r>
            </a:p>
          </p:txBody>
        </p:sp>
        <p:sp>
          <p:nvSpPr>
            <p:cNvPr id="8" name="Star: 4 Points 7">
              <a:extLst>
                <a:ext uri="{FF2B5EF4-FFF2-40B4-BE49-F238E27FC236}">
                  <a16:creationId xmlns:a16="http://schemas.microsoft.com/office/drawing/2014/main" id="{C316DE32-AEE0-7FE2-81AA-AB6CFA8175B7}"/>
                </a:ext>
              </a:extLst>
            </p:cNvPr>
            <p:cNvSpPr/>
            <p:nvPr/>
          </p:nvSpPr>
          <p:spPr>
            <a:xfrm>
              <a:off x="626076" y="1910233"/>
              <a:ext cx="411892" cy="369328"/>
            </a:xfrm>
            <a:prstGeom prst="star4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2" name="Group 11" descr="Once water enters the soil, the amount of water that is available for streamflow, water table, and groundwater recharge is regulated by the soil. ">
            <a:extLst>
              <a:ext uri="{FF2B5EF4-FFF2-40B4-BE49-F238E27FC236}">
                <a16:creationId xmlns:a16="http://schemas.microsoft.com/office/drawing/2014/main" id="{784D68A6-335D-FFE3-2F4E-0B7319A21E6C}"/>
              </a:ext>
            </a:extLst>
          </p:cNvPr>
          <p:cNvGrpSpPr/>
          <p:nvPr/>
        </p:nvGrpSpPr>
        <p:grpSpPr>
          <a:xfrm>
            <a:off x="469557" y="2963948"/>
            <a:ext cx="8019535" cy="923330"/>
            <a:chOff x="626076" y="2808928"/>
            <a:chExt cx="10692713" cy="12311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6C18FF-8EFC-F685-B10B-C30D4D7584E5}"/>
                </a:ext>
              </a:extLst>
            </p:cNvPr>
            <p:cNvSpPr txBox="1"/>
            <p:nvPr/>
          </p:nvSpPr>
          <p:spPr>
            <a:xfrm>
              <a:off x="1215081" y="2808928"/>
              <a:ext cx="10103708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Once water enters the soil, the amount of water that is available for streamflow, water table, and groundwater recharge is regulated by the soil.</a:t>
              </a:r>
            </a:p>
          </p:txBody>
        </p:sp>
        <p:sp>
          <p:nvSpPr>
            <p:cNvPr id="9" name="Star: 4 Points 8">
              <a:extLst>
                <a:ext uri="{FF2B5EF4-FFF2-40B4-BE49-F238E27FC236}">
                  <a16:creationId xmlns:a16="http://schemas.microsoft.com/office/drawing/2014/main" id="{73AFBD6F-C2EC-3B34-6890-1615E0D3DD13}"/>
                </a:ext>
              </a:extLst>
            </p:cNvPr>
            <p:cNvSpPr/>
            <p:nvPr/>
          </p:nvSpPr>
          <p:spPr>
            <a:xfrm>
              <a:off x="626076" y="2939963"/>
              <a:ext cx="411892" cy="369328"/>
            </a:xfrm>
            <a:prstGeom prst="star4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3" name="Group 12" descr="Soils with good soil health have less runoff and evapotransiration">
            <a:extLst>
              <a:ext uri="{FF2B5EF4-FFF2-40B4-BE49-F238E27FC236}">
                <a16:creationId xmlns:a16="http://schemas.microsoft.com/office/drawing/2014/main" id="{CAD71606-4985-0C0F-D91E-3F1FD72FB483}"/>
              </a:ext>
            </a:extLst>
          </p:cNvPr>
          <p:cNvGrpSpPr/>
          <p:nvPr/>
        </p:nvGrpSpPr>
        <p:grpSpPr>
          <a:xfrm>
            <a:off x="469557" y="4037055"/>
            <a:ext cx="8204886" cy="1200329"/>
            <a:chOff x="626076" y="4239742"/>
            <a:chExt cx="10939848" cy="16004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0CC8A68-9D57-2A23-DEEC-8E2CB269A239}"/>
                </a:ext>
              </a:extLst>
            </p:cNvPr>
            <p:cNvSpPr txBox="1"/>
            <p:nvPr/>
          </p:nvSpPr>
          <p:spPr>
            <a:xfrm>
              <a:off x="1215081" y="4239742"/>
              <a:ext cx="10350843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Soils that are well-aggregated, uncompacted, high in organic matter, sufficiently covered by vegetation or plant litter, and have a network of living roots will store more water. This reduces runoff and evapotranspiration.</a:t>
              </a:r>
            </a:p>
          </p:txBody>
        </p:sp>
        <p:sp>
          <p:nvSpPr>
            <p:cNvPr id="10" name="Star: 4 Points 9">
              <a:extLst>
                <a:ext uri="{FF2B5EF4-FFF2-40B4-BE49-F238E27FC236}">
                  <a16:creationId xmlns:a16="http://schemas.microsoft.com/office/drawing/2014/main" id="{8896EC4A-39CA-AA69-C3DE-239D58599A92}"/>
                </a:ext>
              </a:extLst>
            </p:cNvPr>
            <p:cNvSpPr/>
            <p:nvPr/>
          </p:nvSpPr>
          <p:spPr>
            <a:xfrm>
              <a:off x="626076" y="4393776"/>
              <a:ext cx="411892" cy="369328"/>
            </a:xfrm>
            <a:prstGeom prst="star4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3109368390"/>
      </p:ext>
    </p:extLst>
  </p:cSld>
  <p:clrMapOvr>
    <a:masterClrMapping/>
  </p:clrMapOvr>
</p:sld>
</file>

<file path=ppt/theme/theme1.xml><?xml version="1.0" encoding="utf-8"?>
<a:theme xmlns:a="http://schemas.openxmlformats.org/drawingml/2006/main" name="1_Title Page">
  <a:themeElements>
    <a:clrScheme name="NRCS Color Palette">
      <a:dk1>
        <a:srgbClr val="2A2C2C"/>
      </a:dk1>
      <a:lt1>
        <a:sysClr val="window" lastClr="FFFFFF"/>
      </a:lt1>
      <a:dk2>
        <a:srgbClr val="545859"/>
      </a:dk2>
      <a:lt2>
        <a:srgbClr val="E7E6E6"/>
      </a:lt2>
      <a:accent1>
        <a:srgbClr val="658D1B"/>
      </a:accent1>
      <a:accent2>
        <a:srgbClr val="0B4235"/>
      </a:accent2>
      <a:accent3>
        <a:srgbClr val="FFCA63"/>
      </a:accent3>
      <a:accent4>
        <a:srgbClr val="19567B"/>
      </a:accent4>
      <a:accent5>
        <a:srgbClr val="724324"/>
      </a:accent5>
      <a:accent6>
        <a:srgbClr val="545859"/>
      </a:accent6>
      <a:hlink>
        <a:srgbClr val="003DA5"/>
      </a:hlink>
      <a:folHlink>
        <a:srgbClr val="02376C"/>
      </a:folHlink>
    </a:clrScheme>
    <a:fontScheme name="NRCS Primary Font (Montserrat)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MODULE 3_Forestland Soil Health" id="{63629657-9475-4C14-8C03-C62F0E398C01}" vid="{60EE6908-E550-44CE-A7D6-57948574EDF1}"/>
    </a:ext>
  </a:extLst>
</a:theme>
</file>

<file path=ppt/theme/theme2.xml><?xml version="1.0" encoding="utf-8"?>
<a:theme xmlns:a="http://schemas.openxmlformats.org/drawingml/2006/main" name="3_Title Page">
  <a:themeElements>
    <a:clrScheme name="NRCS Color Palette">
      <a:dk1>
        <a:srgbClr val="2A2C2C"/>
      </a:dk1>
      <a:lt1>
        <a:sysClr val="window" lastClr="FFFFFF"/>
      </a:lt1>
      <a:dk2>
        <a:srgbClr val="545859"/>
      </a:dk2>
      <a:lt2>
        <a:srgbClr val="E7E6E6"/>
      </a:lt2>
      <a:accent1>
        <a:srgbClr val="658D1B"/>
      </a:accent1>
      <a:accent2>
        <a:srgbClr val="0B4235"/>
      </a:accent2>
      <a:accent3>
        <a:srgbClr val="FFCA63"/>
      </a:accent3>
      <a:accent4>
        <a:srgbClr val="19567B"/>
      </a:accent4>
      <a:accent5>
        <a:srgbClr val="724324"/>
      </a:accent5>
      <a:accent6>
        <a:srgbClr val="545859"/>
      </a:accent6>
      <a:hlink>
        <a:srgbClr val="003DA5"/>
      </a:hlink>
      <a:folHlink>
        <a:srgbClr val="02376C"/>
      </a:folHlink>
    </a:clrScheme>
    <a:fontScheme name="NRCS Primary Font (Montserrat)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MODULE 3_Forestland Soil Health" id="{63629657-9475-4C14-8C03-C62F0E398C01}" vid="{F63EE401-0AA9-4F03-BF07-6F4E95B62DB0}"/>
    </a:ext>
  </a:extLst>
</a:theme>
</file>

<file path=ppt/theme/theme3.xml><?xml version="1.0" encoding="utf-8"?>
<a:theme xmlns:a="http://schemas.openxmlformats.org/drawingml/2006/main" name="2_Title Page">
  <a:themeElements>
    <a:clrScheme name="NRCS Color Palette">
      <a:dk1>
        <a:srgbClr val="2A2C2C"/>
      </a:dk1>
      <a:lt1>
        <a:sysClr val="window" lastClr="FFFFFF"/>
      </a:lt1>
      <a:dk2>
        <a:srgbClr val="545859"/>
      </a:dk2>
      <a:lt2>
        <a:srgbClr val="E7E6E6"/>
      </a:lt2>
      <a:accent1>
        <a:srgbClr val="658D1B"/>
      </a:accent1>
      <a:accent2>
        <a:srgbClr val="0B4235"/>
      </a:accent2>
      <a:accent3>
        <a:srgbClr val="FFCA63"/>
      </a:accent3>
      <a:accent4>
        <a:srgbClr val="19567B"/>
      </a:accent4>
      <a:accent5>
        <a:srgbClr val="724324"/>
      </a:accent5>
      <a:accent6>
        <a:srgbClr val="545859"/>
      </a:accent6>
      <a:hlink>
        <a:srgbClr val="003DA5"/>
      </a:hlink>
      <a:folHlink>
        <a:srgbClr val="02376C"/>
      </a:folHlink>
    </a:clrScheme>
    <a:fontScheme name="NRCS Primary Font (Montserrat)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MODULE 3_Forestland Soil Health" id="{63629657-9475-4C14-8C03-C62F0E398C01}" vid="{AF247D07-F894-4FDD-97B4-A73B35CAEF0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12363614-19a6-4ba2-943c-7caa8a5735f9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SharedWithUsers xmlns="849593af-9ef4-4dc7-a991-ea6257baf2f0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DF2ABC03FB6E4E9B76E3A625F5898B" ma:contentTypeVersion="19" ma:contentTypeDescription="Create a new document." ma:contentTypeScope="" ma:versionID="e3d415994b0bf6366365def82154d1ba">
  <xsd:schema xmlns:xsd="http://www.w3.org/2001/XMLSchema" xmlns:xs="http://www.w3.org/2001/XMLSchema" xmlns:p="http://schemas.microsoft.com/office/2006/metadata/properties" xmlns:ns1="http://schemas.microsoft.com/sharepoint/v3" xmlns:ns2="12363614-19a6-4ba2-943c-7caa8a5735f9" xmlns:ns3="849593af-9ef4-4dc7-a991-ea6257baf2f0" xmlns:ns4="73fb875a-8af9-4255-b008-0995492d31cd" targetNamespace="http://schemas.microsoft.com/office/2006/metadata/properties" ma:root="true" ma:fieldsID="2a2c3adffaa7d5cde45e05417bd96747" ns1:_="" ns2:_="" ns3:_="" ns4:_="">
    <xsd:import namespace="http://schemas.microsoft.com/sharepoint/v3"/>
    <xsd:import namespace="12363614-19a6-4ba2-943c-7caa8a5735f9"/>
    <xsd:import namespace="849593af-9ef4-4dc7-a991-ea6257baf2f0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363614-19a6-4ba2-943c-7caa8a5735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9593af-9ef4-4dc7-a991-ea6257baf2f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43d039f-5583-46f0-8301-9a8ed676b916}" ma:internalName="TaxCatchAll" ma:showField="CatchAllData" ma:web="849593af-9ef4-4dc7-a991-ea6257baf2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5787A5-96AB-4A15-B7EB-76A978E87EE1}">
  <ds:schemaRefs>
    <ds:schemaRef ds:uri="http://www.w3.org/XML/1998/namespace"/>
    <ds:schemaRef ds:uri="http://schemas.microsoft.com/office/2006/documentManagement/types"/>
    <ds:schemaRef ds:uri="190132a1-b740-41e9-a9d3-aef04dc8f2ab"/>
    <ds:schemaRef ds:uri="1fa27c74-dbb6-4e30-b933-9d82255035f8"/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73fb875a-8af9-4255-b008-0995492d31cd"/>
    <ds:schemaRef ds:uri="12363614-19a6-4ba2-943c-7caa8a5735f9"/>
    <ds:schemaRef ds:uri="http://schemas.microsoft.com/sharepoint/v3"/>
    <ds:schemaRef ds:uri="849593af-9ef4-4dc7-a991-ea6257baf2f0"/>
  </ds:schemaRefs>
</ds:datastoreItem>
</file>

<file path=customXml/itemProps2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22A7C3-C527-41BD-91CC-AA889B05F2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2363614-19a6-4ba2-943c-7caa8a5735f9"/>
    <ds:schemaRef ds:uri="849593af-9ef4-4dc7-a991-ea6257baf2f0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TEMPLATE_MODULE 4_Forestland Soil Health</Template>
  <TotalTime>3458</TotalTime>
  <Words>2225</Words>
  <Application>Microsoft Office PowerPoint</Application>
  <PresentationFormat>On-screen Show (4:3)</PresentationFormat>
  <Paragraphs>314</Paragraphs>
  <Slides>40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1_Title Page</vt:lpstr>
      <vt:lpstr>3_Title Page</vt:lpstr>
      <vt:lpstr>2_Title Page</vt:lpstr>
      <vt:lpstr>PowerPoint Presentation</vt:lpstr>
      <vt:lpstr>But first,  a reminder:</vt:lpstr>
      <vt:lpstr>Overview:</vt:lpstr>
      <vt:lpstr>Part 1. Water Cycling: Forest hydrology and soil health</vt:lpstr>
      <vt:lpstr>National Forest Foundation</vt:lpstr>
      <vt:lpstr>Background on soils, forests, and water</vt:lpstr>
      <vt:lpstr>Forest Hydrology Review</vt:lpstr>
      <vt:lpstr>Key Watershed Processes</vt:lpstr>
      <vt:lpstr>Soil Health influences water balance </vt:lpstr>
      <vt:lpstr>Interception vs. Infiltration</vt:lpstr>
      <vt:lpstr>Forest floor, Soil characteristics, Infiltration</vt:lpstr>
      <vt:lpstr>When infiltration just can’t happen…</vt:lpstr>
      <vt:lpstr>Transpiration Losses</vt:lpstr>
      <vt:lpstr>Transpiration Varies</vt:lpstr>
      <vt:lpstr>Soil Water Storage and Evaporation</vt:lpstr>
      <vt:lpstr>Examples of  forested (A) and urban (B) hydrographs from west Georgia. Adapted from Crim (2007).</vt:lpstr>
      <vt:lpstr>Forest Hydrology Review</vt:lpstr>
      <vt:lpstr>Riparian area: The critical interface between upland and stream</vt:lpstr>
      <vt:lpstr>Effects of forest cutting on water yield</vt:lpstr>
      <vt:lpstr>Effects of forest cutting on water quality</vt:lpstr>
      <vt:lpstr>Forest management-related practices that impact soil health also can affect water quality:  Haul roads</vt:lpstr>
      <vt:lpstr>Fire effects on soil health also can impact water quality and quantity</vt:lpstr>
      <vt:lpstr>Soil health and watershed response factors after fire: </vt:lpstr>
      <vt:lpstr>Erosion and sedimentation after fire</vt:lpstr>
      <vt:lpstr>Summary of 3 Key Points:</vt:lpstr>
      <vt:lpstr>Part 2. Nutrient cycling in forestlands</vt:lpstr>
      <vt:lpstr>A generalization:  “More than half of the annual nutrient uptake by a forest is typically returned to (the) forest floor (litterfall) and soil (fine root turnover)". (Foster and Bhatti, 2006)</vt:lpstr>
      <vt:lpstr>Forest types by climatic region (Source: FAO)  </vt:lpstr>
      <vt:lpstr>Climate effects &amp; General trends in nutrient cycling by forest type</vt:lpstr>
      <vt:lpstr>Climate effects &amp; General trends in nutrient cycling by forest type</vt:lpstr>
      <vt:lpstr>Climate effects &amp; General trends in nutrient cycling by forest type</vt:lpstr>
      <vt:lpstr>Biotic &amp; Abiotic Factors Affect Nutrient Cycling</vt:lpstr>
      <vt:lpstr>Influence of Biotic Factors​</vt:lpstr>
      <vt:lpstr>Influence of Biotic Factors​</vt:lpstr>
      <vt:lpstr>Influence of Abiotic Factors</vt:lpstr>
      <vt:lpstr>Disturbance: Natural vs. Human</vt:lpstr>
      <vt:lpstr>Disturbance: Natural vs. Human</vt:lpstr>
      <vt:lpstr>Disturbance: Natural vs. Human</vt:lpstr>
      <vt:lpstr>Forestland nutrient cycling summary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Kopecky, Mark - FPAC-NRCS, FL</dc:creator>
  <cp:lastModifiedBy>Sirovatka, Nick - FPAC-NRCS, OR</cp:lastModifiedBy>
  <cp:revision>397</cp:revision>
  <dcterms:created xsi:type="dcterms:W3CDTF">2024-08-30T20:11:19Z</dcterms:created>
  <dcterms:modified xsi:type="dcterms:W3CDTF">2026-01-12T20:30:24Z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0x01010020DF2ABC03FB6E4E9B76E3A625F5898B</vt:lpwstr>
  </property>
  <property fmtid="{D5CDD505-2E9C-101B-9397-08002B2CF9AE}" pid="3" name="MediaServiceImageTags">
    <vt:lpwstr/>
  </property>
  <property fmtid="{D5CDD505-2E9C-101B-9397-08002B2CF9AE}" pid="4" name="Order">
    <vt:lpwstr>190500.000000000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